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9" r:id="rId3"/>
    <p:sldId id="260" r:id="rId4"/>
    <p:sldId id="263" r:id="rId5"/>
    <p:sldId id="264" r:id="rId6"/>
    <p:sldId id="267" r:id="rId7"/>
    <p:sldId id="266" r:id="rId8"/>
    <p:sldId id="268" r:id="rId9"/>
  </p:sldIdLst>
  <p:sldSz cx="12801600" cy="9601200" type="A3"/>
  <p:notesSz cx="6797675" cy="9926638"/>
  <p:defaultTextStyle>
    <a:defPPr>
      <a:defRPr lang="en-US"/>
    </a:defPPr>
    <a:lvl1pPr marL="0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03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006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009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013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016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019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022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025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24">
          <p15:clr>
            <a:srgbClr val="A4A3A4"/>
          </p15:clr>
        </p15:guide>
        <p15:guide id="4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C33"/>
    <a:srgbClr val="FFC043"/>
    <a:srgbClr val="BFBFBF"/>
    <a:srgbClr val="FF8001"/>
    <a:srgbClr val="FF6600"/>
    <a:srgbClr val="FFCC66"/>
    <a:srgbClr val="FEE57A"/>
    <a:srgbClr val="FCE17C"/>
    <a:srgbClr val="FDE89B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999" autoAdjust="0"/>
    <p:restoredTop sz="94660"/>
  </p:normalViewPr>
  <p:slideViewPr>
    <p:cSldViewPr>
      <p:cViewPr varScale="1">
        <p:scale>
          <a:sx n="44" d="100"/>
          <a:sy n="44" d="100"/>
        </p:scale>
        <p:origin x="1104" y="58"/>
      </p:cViewPr>
      <p:guideLst>
        <p:guide orient="horz" pos="2160"/>
        <p:guide pos="2880"/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4C27E8AA-CFAE-434C-8C38-6B41AD616D90}" type="datetimeFigureOut">
              <a:rPr lang="fr-FR" smtClean="0"/>
              <a:pPr/>
              <a:t>22/03/2020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8" tIns="45784" rIns="91568" bIns="4578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568" tIns="45784" rIns="91568" bIns="45784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3E34B6DA-D75A-4F58-9992-4BC709BBB54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8000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03" algn="l" defTabSz="128000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006" algn="l" defTabSz="128000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009" algn="l" defTabSz="128000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013" algn="l" defTabSz="128000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016" algn="l" defTabSz="128000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019" algn="l" defTabSz="128000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022" algn="l" defTabSz="128000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025" algn="l" defTabSz="128000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662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9400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03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006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00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01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01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01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02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02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03" indent="0">
              <a:buNone/>
              <a:defRPr sz="2800" b="1"/>
            </a:lvl2pPr>
            <a:lvl3pPr marL="1280006" indent="0">
              <a:buNone/>
              <a:defRPr sz="2500" b="1"/>
            </a:lvl3pPr>
            <a:lvl4pPr marL="1920009" indent="0">
              <a:buNone/>
              <a:defRPr sz="2200" b="1"/>
            </a:lvl4pPr>
            <a:lvl5pPr marL="2560013" indent="0">
              <a:buNone/>
              <a:defRPr sz="2200" b="1"/>
            </a:lvl5pPr>
            <a:lvl6pPr marL="3200016" indent="0">
              <a:buNone/>
              <a:defRPr sz="2200" b="1"/>
            </a:lvl6pPr>
            <a:lvl7pPr marL="3840019" indent="0">
              <a:buNone/>
              <a:defRPr sz="2200" b="1"/>
            </a:lvl7pPr>
            <a:lvl8pPr marL="4480022" indent="0">
              <a:buNone/>
              <a:defRPr sz="2200" b="1"/>
            </a:lvl8pPr>
            <a:lvl9pPr marL="5120025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7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03" indent="0">
              <a:buNone/>
              <a:defRPr sz="2800" b="1"/>
            </a:lvl2pPr>
            <a:lvl3pPr marL="1280006" indent="0">
              <a:buNone/>
              <a:defRPr sz="2500" b="1"/>
            </a:lvl3pPr>
            <a:lvl4pPr marL="1920009" indent="0">
              <a:buNone/>
              <a:defRPr sz="2200" b="1"/>
            </a:lvl4pPr>
            <a:lvl5pPr marL="2560013" indent="0">
              <a:buNone/>
              <a:defRPr sz="2200" b="1"/>
            </a:lvl5pPr>
            <a:lvl6pPr marL="3200016" indent="0">
              <a:buNone/>
              <a:defRPr sz="2200" b="1"/>
            </a:lvl6pPr>
            <a:lvl7pPr marL="3840019" indent="0">
              <a:buNone/>
              <a:defRPr sz="2200" b="1"/>
            </a:lvl7pPr>
            <a:lvl8pPr marL="4480022" indent="0">
              <a:buNone/>
              <a:defRPr sz="2200" b="1"/>
            </a:lvl8pPr>
            <a:lvl9pPr marL="5120025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7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2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382272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2" y="2009142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03" indent="0">
              <a:buNone/>
              <a:defRPr sz="1700"/>
            </a:lvl2pPr>
            <a:lvl3pPr marL="1280006" indent="0">
              <a:buNone/>
              <a:defRPr sz="1400"/>
            </a:lvl3pPr>
            <a:lvl4pPr marL="1920009" indent="0">
              <a:buNone/>
              <a:defRPr sz="1300"/>
            </a:lvl4pPr>
            <a:lvl5pPr marL="2560013" indent="0">
              <a:buNone/>
              <a:defRPr sz="1300"/>
            </a:lvl5pPr>
            <a:lvl6pPr marL="3200016" indent="0">
              <a:buNone/>
              <a:defRPr sz="1300"/>
            </a:lvl6pPr>
            <a:lvl7pPr marL="3840019" indent="0">
              <a:buNone/>
              <a:defRPr sz="1300"/>
            </a:lvl7pPr>
            <a:lvl8pPr marL="4480022" indent="0">
              <a:buNone/>
              <a:defRPr sz="1300"/>
            </a:lvl8pPr>
            <a:lvl9pPr marL="5120025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03" indent="0">
              <a:buNone/>
              <a:defRPr sz="3900"/>
            </a:lvl2pPr>
            <a:lvl3pPr marL="1280006" indent="0">
              <a:buNone/>
              <a:defRPr sz="3400"/>
            </a:lvl3pPr>
            <a:lvl4pPr marL="1920009" indent="0">
              <a:buNone/>
              <a:defRPr sz="2800"/>
            </a:lvl4pPr>
            <a:lvl5pPr marL="2560013" indent="0">
              <a:buNone/>
              <a:defRPr sz="2800"/>
            </a:lvl5pPr>
            <a:lvl6pPr marL="3200016" indent="0">
              <a:buNone/>
              <a:defRPr sz="2800"/>
            </a:lvl6pPr>
            <a:lvl7pPr marL="3840019" indent="0">
              <a:buNone/>
              <a:defRPr sz="2800"/>
            </a:lvl7pPr>
            <a:lvl8pPr marL="4480022" indent="0">
              <a:buNone/>
              <a:defRPr sz="2800"/>
            </a:lvl8pPr>
            <a:lvl9pPr marL="5120025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03" indent="0">
              <a:buNone/>
              <a:defRPr sz="1700"/>
            </a:lvl2pPr>
            <a:lvl3pPr marL="1280006" indent="0">
              <a:buNone/>
              <a:defRPr sz="1400"/>
            </a:lvl3pPr>
            <a:lvl4pPr marL="1920009" indent="0">
              <a:buNone/>
              <a:defRPr sz="1300"/>
            </a:lvl4pPr>
            <a:lvl5pPr marL="2560013" indent="0">
              <a:buNone/>
              <a:defRPr sz="1300"/>
            </a:lvl5pPr>
            <a:lvl6pPr marL="3200016" indent="0">
              <a:buNone/>
              <a:defRPr sz="1300"/>
            </a:lvl6pPr>
            <a:lvl7pPr marL="3840019" indent="0">
              <a:buNone/>
              <a:defRPr sz="1300"/>
            </a:lvl7pPr>
            <a:lvl8pPr marL="4480022" indent="0">
              <a:buNone/>
              <a:defRPr sz="1300"/>
            </a:lvl8pPr>
            <a:lvl9pPr marL="5120025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01" tIns="64001" rIns="128001" bIns="6400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240282"/>
            <a:ext cx="11521440" cy="6336348"/>
          </a:xfrm>
          <a:prstGeom prst="rect">
            <a:avLst/>
          </a:prstGeom>
        </p:spPr>
        <p:txBody>
          <a:bodyPr vert="horz" lIns="128001" tIns="64001" rIns="128001" bIns="6400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8898892"/>
            <a:ext cx="2987040" cy="511175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8898892"/>
            <a:ext cx="4053840" cy="511175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8898892"/>
            <a:ext cx="2987040" cy="511175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006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03" indent="-480003" algn="l" defTabSz="1280006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005" indent="-400002" algn="l" defTabSz="1280006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008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011" indent="-320002" algn="l" defTabSz="128000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014" indent="-320002" algn="l" defTabSz="1280006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017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020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025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028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03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006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009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013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016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019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022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025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12" Type="http://schemas.openxmlformats.org/officeDocument/2006/relationships/image" Target="../media/image24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.jpeg"/><Relationship Id="rId5" Type="http://schemas.openxmlformats.org/officeDocument/2006/relationships/image" Target="../media/image4.jpeg"/><Relationship Id="rId10" Type="http://schemas.openxmlformats.org/officeDocument/2006/relationships/image" Target="../media/image23.jpeg"/><Relationship Id="rId4" Type="http://schemas.openxmlformats.org/officeDocument/2006/relationships/image" Target="../media/image5.jpe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99400" y="1219200"/>
            <a:ext cx="1944000" cy="234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4572000" y="1219200"/>
            <a:ext cx="1944000" cy="234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8839200" y="1219200"/>
            <a:ext cx="1944000" cy="234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705600" y="1219200"/>
            <a:ext cx="1944000" cy="234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399400" y="3733800"/>
            <a:ext cx="1944000" cy="234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4572000" y="3733800"/>
            <a:ext cx="1944000" cy="234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8839200" y="3730675"/>
            <a:ext cx="1944000" cy="234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6705600" y="3730675"/>
            <a:ext cx="1944000" cy="234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2399400" y="6248400"/>
            <a:ext cx="1944000" cy="234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572000" y="6248400"/>
            <a:ext cx="1944000" cy="234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8839200" y="6248400"/>
            <a:ext cx="1944000" cy="234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6705600" y="6248400"/>
            <a:ext cx="1944000" cy="2340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2377440" y="2438400"/>
            <a:ext cx="1889760" cy="375473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pPr algn="ctr"/>
            <a:r>
              <a:rPr lang="fr-FR" sz="1600" b="1" dirty="0" err="1">
                <a:solidFill>
                  <a:schemeClr val="bg1"/>
                </a:solidFill>
                <a:effectLst/>
              </a:rPr>
              <a:t>Red</a:t>
            </a:r>
            <a:r>
              <a:rPr lang="fr-FR" sz="1600" b="1" dirty="0">
                <a:solidFill>
                  <a:schemeClr val="bg1"/>
                </a:solidFill>
                <a:effectLst/>
              </a:rPr>
              <a:t> </a:t>
            </a:r>
            <a:r>
              <a:rPr lang="fr-FR" sz="1600" b="1" dirty="0" err="1">
                <a:solidFill>
                  <a:schemeClr val="bg1"/>
                </a:solidFill>
                <a:effectLst/>
              </a:rPr>
              <a:t>Journals</a:t>
            </a:r>
            <a:r>
              <a:rPr lang="fr-FR" sz="1600" b="1" dirty="0">
                <a:solidFill>
                  <a:schemeClr val="bg1"/>
                </a:solidFill>
                <a:effectLst/>
              </a:rPr>
              <a:t> SSH </a:t>
            </a:r>
          </a:p>
        </p:txBody>
      </p:sp>
      <p:sp>
        <p:nvSpPr>
          <p:cNvPr id="47" name="ZoneTexte 46"/>
          <p:cNvSpPr txBox="1"/>
          <p:nvPr/>
        </p:nvSpPr>
        <p:spPr>
          <a:xfrm>
            <a:off x="8839200" y="2438400"/>
            <a:ext cx="1965960" cy="375473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pPr algn="ctr"/>
            <a:r>
              <a:rPr lang="fr-FR" sz="1600" b="1" spc="-56" dirty="0" err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Red Journals Finance 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6858000" y="2438400"/>
            <a:ext cx="1706880" cy="375473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600" b="1" spc="-42" dirty="0" err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Red</a:t>
            </a:r>
            <a:r>
              <a:rPr lang="fr-FR" sz="1600" b="1" spc="-42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fr-FR" sz="1600" b="1" spc="-42" dirty="0" err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Journals</a:t>
            </a:r>
            <a:r>
              <a:rPr lang="fr-FR" sz="1600" b="1" spc="-42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STM </a:t>
            </a:r>
          </a:p>
        </p:txBody>
      </p:sp>
      <p:sp>
        <p:nvSpPr>
          <p:cNvPr id="49" name="ZoneTexte 48"/>
          <p:cNvSpPr txBox="1"/>
          <p:nvPr/>
        </p:nvSpPr>
        <p:spPr>
          <a:xfrm>
            <a:off x="4572000" y="2438400"/>
            <a:ext cx="1965960" cy="375473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pPr algn="ctr"/>
            <a:r>
              <a:rPr lang="fr-FR" sz="1600" b="1" spc="-42" dirty="0" err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Red</a:t>
            </a:r>
            <a:r>
              <a:rPr lang="fr-FR" sz="1600" b="1" spc="-42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fr-FR" sz="1600" b="1" spc="-42" dirty="0" err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Journals</a:t>
            </a:r>
            <a:r>
              <a:rPr lang="fr-FR" sz="1600" b="1" spc="-42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fr-FR" sz="1600" b="1" spc="-42" dirty="0" err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Physics</a:t>
            </a:r>
            <a:endParaRPr lang="fr-FR" sz="1600" b="1" spc="-42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2362200" y="4953000"/>
            <a:ext cx="2026920" cy="375473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600" b="1" spc="-84" dirty="0" err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Jewel</a:t>
            </a:r>
            <a:r>
              <a:rPr lang="fr-FR" sz="1600" b="1" spc="-84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Journal collection</a:t>
            </a:r>
          </a:p>
        </p:txBody>
      </p:sp>
      <p:sp>
        <p:nvSpPr>
          <p:cNvPr id="51" name="ZoneTexte 50"/>
          <p:cNvSpPr txBox="1"/>
          <p:nvPr/>
        </p:nvSpPr>
        <p:spPr>
          <a:xfrm>
            <a:off x="4495800" y="4953000"/>
            <a:ext cx="2133600" cy="375473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600" b="1" spc="-56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Pearl journal collection</a:t>
            </a:r>
          </a:p>
        </p:txBody>
      </p:sp>
      <p:sp>
        <p:nvSpPr>
          <p:cNvPr id="52" name="ZoneTexte 51"/>
          <p:cNvSpPr txBox="1"/>
          <p:nvPr/>
        </p:nvSpPr>
        <p:spPr>
          <a:xfrm>
            <a:off x="6720840" y="4958527"/>
            <a:ext cx="1889760" cy="375473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600" b="1" spc="-42" dirty="0" err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Purple</a:t>
            </a:r>
            <a:r>
              <a:rPr lang="fr-FR" sz="1600" b="1" spc="-42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Math </a:t>
            </a:r>
            <a:r>
              <a:rPr lang="fr-FR" sz="1600" b="1" spc="-42" dirty="0" err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ebooks</a:t>
            </a:r>
            <a:endParaRPr lang="fr-FR" sz="1600" b="1" spc="-42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8839200" y="4967760"/>
            <a:ext cx="1889760" cy="375473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pPr algn="ctr"/>
            <a:r>
              <a:rPr lang="fr-FR" sz="1600" b="1" spc="-42" dirty="0" err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Purple</a:t>
            </a:r>
            <a:r>
              <a:rPr lang="fr-FR" sz="1600" b="1" spc="-42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Stat </a:t>
            </a:r>
            <a:r>
              <a:rPr lang="fr-FR" sz="1600" b="1" spc="-42" dirty="0" err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ebooks</a:t>
            </a:r>
            <a:endParaRPr lang="fr-FR" sz="1600" b="1" spc="-42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2453640" y="7549327"/>
            <a:ext cx="1813560" cy="375473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Blue </a:t>
            </a:r>
            <a:r>
              <a:rPr lang="fr-FR" sz="1600" b="1" dirty="0" err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Journals</a:t>
            </a:r>
            <a:r>
              <a:rPr lang="fr-FR" sz="16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STM</a:t>
            </a:r>
          </a:p>
        </p:txBody>
      </p:sp>
      <p:sp>
        <p:nvSpPr>
          <p:cNvPr id="55" name="ZoneTexte 54"/>
          <p:cNvSpPr txBox="1"/>
          <p:nvPr/>
        </p:nvSpPr>
        <p:spPr>
          <a:xfrm>
            <a:off x="6751320" y="7549327"/>
            <a:ext cx="1859280" cy="375473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Blue </a:t>
            </a:r>
            <a:r>
              <a:rPr lang="fr-FR" sz="1600" b="1" dirty="0" err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Journals</a:t>
            </a:r>
            <a:r>
              <a:rPr lang="fr-FR" sz="16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SSH</a:t>
            </a:r>
          </a:p>
        </p:txBody>
      </p:sp>
      <p:sp>
        <p:nvSpPr>
          <p:cNvPr id="56" name="ZoneTexte 55"/>
          <p:cNvSpPr txBox="1"/>
          <p:nvPr/>
        </p:nvSpPr>
        <p:spPr>
          <a:xfrm>
            <a:off x="8839200" y="7549327"/>
            <a:ext cx="2011680" cy="375473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Blue </a:t>
            </a:r>
            <a:r>
              <a:rPr lang="fr-FR" sz="1600" b="1" dirty="0" err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Ref</a:t>
            </a:r>
            <a:r>
              <a:rPr lang="fr-FR" sz="16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Works STM</a:t>
            </a:r>
          </a:p>
        </p:txBody>
      </p:sp>
      <p:sp>
        <p:nvSpPr>
          <p:cNvPr id="57" name="ZoneTexte 56"/>
          <p:cNvSpPr txBox="1"/>
          <p:nvPr/>
        </p:nvSpPr>
        <p:spPr>
          <a:xfrm>
            <a:off x="4572000" y="7543800"/>
            <a:ext cx="2026920" cy="366240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500" b="1" spc="-84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Blue </a:t>
            </a:r>
            <a:r>
              <a:rPr lang="fr-FR" sz="1500" b="1" spc="-84" dirty="0" err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ebooks</a:t>
            </a:r>
            <a:r>
              <a:rPr lang="fr-FR" sz="1500" b="1" spc="-84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Arts&amp;</a:t>
            </a:r>
            <a:r>
              <a:rPr lang="fr-FR" sz="1500" b="1" spc="-84" dirty="0" err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Laws</a:t>
            </a:r>
            <a:endParaRPr lang="fr-FR" sz="1500" b="1" spc="-84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1028" name="Picture 4" descr="D:\A ranger\EPFL\Cours_HEG\jeu_negociation_trap\cartes_freepik\jeu-cartes-equipement-scientifique_1284-9863_macrovector.jpg"/>
          <p:cNvPicPr>
            <a:picLocks noChangeAspect="1" noChangeArrowheads="1"/>
          </p:cNvPicPr>
          <p:nvPr/>
        </p:nvPicPr>
        <p:blipFill>
          <a:blip r:embed="rId3" cstate="print"/>
          <a:srcRect r="51092" b="51092"/>
          <a:stretch>
            <a:fillRect/>
          </a:stretch>
        </p:blipFill>
        <p:spPr bwMode="auto">
          <a:xfrm>
            <a:off x="3200400" y="3886200"/>
            <a:ext cx="972000" cy="97200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  <a:effectLst/>
        </p:spPr>
      </p:pic>
      <p:pic>
        <p:nvPicPr>
          <p:cNvPr id="1031" name="Picture 7" descr="D:\A ranger\EPFL\Cours_HEG\jeu_negociation_trap\cartes_freepik\science-concept-4-icones-composition-icone-plate_1284-14717_macrovector.jpg"/>
          <p:cNvPicPr>
            <a:picLocks noChangeAspect="1" noChangeArrowheads="1"/>
          </p:cNvPicPr>
          <p:nvPr/>
        </p:nvPicPr>
        <p:blipFill>
          <a:blip r:embed="rId4" cstate="print"/>
          <a:srcRect t="50928" r="51194"/>
          <a:stretch>
            <a:fillRect/>
          </a:stretch>
        </p:blipFill>
        <p:spPr bwMode="auto">
          <a:xfrm>
            <a:off x="5352600" y="1371600"/>
            <a:ext cx="972000" cy="97728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  <a:effectLst/>
        </p:spPr>
      </p:pic>
      <p:pic>
        <p:nvPicPr>
          <p:cNvPr id="62" name="Picture 8" descr="D:\A ranger\EPFL\Cours_HEG\jeu_negociation_trap\cartes_freepik\science-icons-set_98292-437_macrovector.jpg"/>
          <p:cNvPicPr>
            <a:picLocks noChangeAspect="1" noChangeArrowheads="1"/>
          </p:cNvPicPr>
          <p:nvPr/>
        </p:nvPicPr>
        <p:blipFill>
          <a:blip r:embed="rId5" cstate="print"/>
          <a:srcRect r="51445" b="51445"/>
          <a:stretch>
            <a:fillRect/>
          </a:stretch>
        </p:blipFill>
        <p:spPr bwMode="auto">
          <a:xfrm>
            <a:off x="5352600" y="3886200"/>
            <a:ext cx="972000" cy="97200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  <a:effectLst/>
        </p:spPr>
      </p:pic>
      <p:pic>
        <p:nvPicPr>
          <p:cNvPr id="63" name="Picture 8" descr="D:\A ranger\EPFL\Cours_HEG\jeu_negociation_trap\cartes_freepik\science-icons-set_98292-437_macrovector.jpg"/>
          <p:cNvPicPr>
            <a:picLocks noChangeAspect="1" noChangeArrowheads="1"/>
          </p:cNvPicPr>
          <p:nvPr/>
        </p:nvPicPr>
        <p:blipFill>
          <a:blip r:embed="rId5" cstate="print"/>
          <a:srcRect l="50867" t="50867"/>
          <a:stretch>
            <a:fillRect/>
          </a:stretch>
        </p:blipFill>
        <p:spPr bwMode="auto">
          <a:xfrm>
            <a:off x="7486200" y="3886200"/>
            <a:ext cx="972000" cy="97200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  <a:effectLst/>
        </p:spPr>
      </p:pic>
      <p:pic>
        <p:nvPicPr>
          <p:cNvPr id="64" name="Picture 6" descr="D:\A ranger\EPFL\Cours_HEG\jeu_negociation_trap\cartes_freepik\law-icon-flat_98292-1521_macrovector.jpg"/>
          <p:cNvPicPr>
            <a:picLocks noChangeAspect="1" noChangeArrowheads="1"/>
          </p:cNvPicPr>
          <p:nvPr/>
        </p:nvPicPr>
        <p:blipFill>
          <a:blip r:embed="rId6" cstate="print"/>
          <a:srcRect r="50222" b="50222"/>
          <a:stretch>
            <a:fillRect/>
          </a:stretch>
        </p:blipFill>
        <p:spPr bwMode="auto">
          <a:xfrm>
            <a:off x="5352600" y="6400800"/>
            <a:ext cx="972000" cy="97200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  <a:effectLst/>
        </p:spPr>
      </p:pic>
      <p:pic>
        <p:nvPicPr>
          <p:cNvPr id="71" name="Picture 7" descr="D:\A ranger\EPFL\Cours_HEG\jeu_negociation_trap\cartes_freepik\science-concept-4-icones-composition-icone-plate_1284-14717_macrovector.jpg"/>
          <p:cNvPicPr>
            <a:picLocks noChangeAspect="1" noChangeArrowheads="1"/>
          </p:cNvPicPr>
          <p:nvPr/>
        </p:nvPicPr>
        <p:blipFill>
          <a:blip r:embed="rId4" cstate="print"/>
          <a:srcRect l="50928" b="51194"/>
          <a:stretch>
            <a:fillRect/>
          </a:stretch>
        </p:blipFill>
        <p:spPr bwMode="auto">
          <a:xfrm>
            <a:off x="7467600" y="1371600"/>
            <a:ext cx="977280" cy="97200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  <a:effectLst/>
        </p:spPr>
      </p:pic>
      <p:pic>
        <p:nvPicPr>
          <p:cNvPr id="72" name="Picture 7" descr="D:\A ranger\EPFL\Cours_HEG\jeu_negociation_trap\cartes_freepik\science-concept-4-icones-composition-icone-plate_1284-14717_macrovector.jpg"/>
          <p:cNvPicPr>
            <a:picLocks noChangeAspect="1" noChangeArrowheads="1"/>
          </p:cNvPicPr>
          <p:nvPr/>
        </p:nvPicPr>
        <p:blipFill>
          <a:blip r:embed="rId4" cstate="print"/>
          <a:srcRect l="50928" t="50928"/>
          <a:stretch>
            <a:fillRect/>
          </a:stretch>
        </p:blipFill>
        <p:spPr bwMode="auto">
          <a:xfrm>
            <a:off x="9619800" y="6400800"/>
            <a:ext cx="972000" cy="97200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  <a:effectLst/>
        </p:spPr>
      </p:pic>
      <p:pic>
        <p:nvPicPr>
          <p:cNvPr id="78" name="Picture 3" descr="D:\A ranger\EPFL\Cours_HEG\jeu_negociation_trap\cartes_freepik\ensemble-plat-renovation_98292-1179_macrovector.jpg"/>
          <p:cNvPicPr>
            <a:picLocks noChangeAspect="1" noChangeArrowheads="1"/>
          </p:cNvPicPr>
          <p:nvPr/>
        </p:nvPicPr>
        <p:blipFill>
          <a:blip r:embed="rId7" cstate="print"/>
          <a:srcRect r="51194" b="51194"/>
          <a:stretch>
            <a:fillRect/>
          </a:stretch>
        </p:blipFill>
        <p:spPr bwMode="auto">
          <a:xfrm>
            <a:off x="7486200" y="6400800"/>
            <a:ext cx="972000" cy="97200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  <a:effectLst/>
        </p:spPr>
      </p:pic>
      <p:pic>
        <p:nvPicPr>
          <p:cNvPr id="80" name="Picture 9" descr="D:\A ranger\EPFL\Cours_HEG\jeu_negociation_trap\cartes_freepik\13066.jpg"/>
          <p:cNvPicPr>
            <a:picLocks noChangeAspect="1" noChangeArrowheads="1"/>
          </p:cNvPicPr>
          <p:nvPr/>
        </p:nvPicPr>
        <p:blipFill>
          <a:blip r:embed="rId8" cstate="print"/>
          <a:srcRect l="50000" t="50000"/>
          <a:stretch>
            <a:fillRect/>
          </a:stretch>
        </p:blipFill>
        <p:spPr bwMode="auto">
          <a:xfrm>
            <a:off x="3200400" y="6400800"/>
            <a:ext cx="972000" cy="97200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  <a:effectLst/>
        </p:spPr>
      </p:pic>
      <p:pic>
        <p:nvPicPr>
          <p:cNvPr id="1035" name="Picture 11" descr="D:\A ranger\EPFL\Cours_HEG\jeu_negociation_trap\cartes_freepik\illustration-commerciale-donnees-statistiques_gstudioimagen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619800" y="3886200"/>
            <a:ext cx="972000" cy="938284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  <a:effectLst/>
        </p:spPr>
      </p:pic>
      <p:pic>
        <p:nvPicPr>
          <p:cNvPr id="1036" name="Picture 12" descr="D:\A ranger\EPFL\Cours_HEG\jeu_negociation_trap\cartes_freepik\concept-investissement-roupie-indienne_freepik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9601200" y="1371600"/>
            <a:ext cx="972000" cy="97200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  <a:effectLst/>
        </p:spPr>
      </p:pic>
      <p:pic>
        <p:nvPicPr>
          <p:cNvPr id="85" name="Picture 13" descr="D:\A ranger\EPFL\Cours_HEG\jeu_negociation_trap\cartes_freepik\museum-2x2-design-concept_1284-12279_macrovector.jpg"/>
          <p:cNvPicPr>
            <a:picLocks noChangeAspect="1" noChangeArrowheads="1"/>
          </p:cNvPicPr>
          <p:nvPr/>
        </p:nvPicPr>
        <p:blipFill>
          <a:blip r:embed="rId11" cstate="print"/>
          <a:srcRect r="50101" b="50101"/>
          <a:stretch>
            <a:fillRect/>
          </a:stretch>
        </p:blipFill>
        <p:spPr bwMode="auto">
          <a:xfrm>
            <a:off x="3200400" y="1371600"/>
            <a:ext cx="972000" cy="972000"/>
          </a:xfrm>
          <a:prstGeom prst="ellipse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  <a:effectLst/>
        </p:spPr>
      </p:pic>
      <p:sp>
        <p:nvSpPr>
          <p:cNvPr id="58" name="Triangle rectangle 57"/>
          <p:cNvSpPr/>
          <p:nvPr/>
        </p:nvSpPr>
        <p:spPr>
          <a:xfrm>
            <a:off x="2362200" y="2941320"/>
            <a:ext cx="1676400" cy="640080"/>
          </a:xfrm>
          <a:prstGeom prst="rtTriangle">
            <a:avLst/>
          </a:prstGeom>
          <a:solidFill>
            <a:schemeClr val="bg1">
              <a:lumMod val="85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61" name="ZoneTexte 60"/>
          <p:cNvSpPr txBox="1"/>
          <p:nvPr/>
        </p:nvSpPr>
        <p:spPr>
          <a:xfrm>
            <a:off x="2286000" y="3252093"/>
            <a:ext cx="1386840" cy="329307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300" i="1" dirty="0" err="1">
                <a:solidFill>
                  <a:sysClr val="windowText" lastClr="000000"/>
                </a:solidFill>
              </a:rPr>
              <a:t>Red</a:t>
            </a:r>
            <a:r>
              <a:rPr lang="fr-FR" sz="1300" i="1" dirty="0">
                <a:solidFill>
                  <a:sysClr val="windowText" lastClr="000000"/>
                </a:solidFill>
              </a:rPr>
              <a:t> </a:t>
            </a:r>
            <a:r>
              <a:rPr lang="fr-FR" sz="1300" i="1" dirty="0" err="1">
                <a:solidFill>
                  <a:sysClr val="windowText" lastClr="000000"/>
                </a:solidFill>
              </a:rPr>
              <a:t>Publishing</a:t>
            </a:r>
            <a:r>
              <a:rPr lang="fr-FR" sz="1300" i="1" dirty="0">
                <a:solidFill>
                  <a:sysClr val="windowText" lastClr="000000"/>
                </a:solidFill>
              </a:rPr>
              <a:t> </a:t>
            </a:r>
          </a:p>
        </p:txBody>
      </p:sp>
      <p:sp>
        <p:nvSpPr>
          <p:cNvPr id="67" name="Triangle rectangle 66"/>
          <p:cNvSpPr/>
          <p:nvPr/>
        </p:nvSpPr>
        <p:spPr>
          <a:xfrm>
            <a:off x="4572000" y="2941320"/>
            <a:ext cx="1676400" cy="640080"/>
          </a:xfrm>
          <a:prstGeom prst="rtTriangle">
            <a:avLst/>
          </a:prstGeom>
          <a:solidFill>
            <a:schemeClr val="bg1">
              <a:lumMod val="85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68" name="ZoneTexte 67"/>
          <p:cNvSpPr txBox="1"/>
          <p:nvPr/>
        </p:nvSpPr>
        <p:spPr>
          <a:xfrm>
            <a:off x="4495800" y="3252093"/>
            <a:ext cx="1386840" cy="329307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300" i="1" dirty="0" err="1">
                <a:solidFill>
                  <a:sysClr val="windowText" lastClr="000000"/>
                </a:solidFill>
              </a:rPr>
              <a:t>Red</a:t>
            </a:r>
            <a:r>
              <a:rPr lang="fr-FR" sz="1300" i="1" dirty="0">
                <a:solidFill>
                  <a:sysClr val="windowText" lastClr="000000"/>
                </a:solidFill>
              </a:rPr>
              <a:t> </a:t>
            </a:r>
            <a:r>
              <a:rPr lang="fr-FR" sz="1300" i="1" dirty="0" err="1">
                <a:solidFill>
                  <a:sysClr val="windowText" lastClr="000000"/>
                </a:solidFill>
              </a:rPr>
              <a:t>Publishing</a:t>
            </a:r>
            <a:r>
              <a:rPr lang="fr-FR" sz="1300" i="1" dirty="0">
                <a:solidFill>
                  <a:sysClr val="windowText" lastClr="000000"/>
                </a:solidFill>
              </a:rPr>
              <a:t> </a:t>
            </a:r>
          </a:p>
        </p:txBody>
      </p:sp>
      <p:sp>
        <p:nvSpPr>
          <p:cNvPr id="69" name="Triangle rectangle 68"/>
          <p:cNvSpPr/>
          <p:nvPr/>
        </p:nvSpPr>
        <p:spPr>
          <a:xfrm>
            <a:off x="6705600" y="2941320"/>
            <a:ext cx="1676400" cy="640080"/>
          </a:xfrm>
          <a:prstGeom prst="rtTriangle">
            <a:avLst/>
          </a:prstGeom>
          <a:solidFill>
            <a:schemeClr val="bg1">
              <a:lumMod val="85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70" name="ZoneTexte 69"/>
          <p:cNvSpPr txBox="1"/>
          <p:nvPr/>
        </p:nvSpPr>
        <p:spPr>
          <a:xfrm>
            <a:off x="6629400" y="3252093"/>
            <a:ext cx="1386840" cy="329307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300" i="1" dirty="0" err="1">
                <a:solidFill>
                  <a:sysClr val="windowText" lastClr="000000"/>
                </a:solidFill>
              </a:rPr>
              <a:t>Red</a:t>
            </a:r>
            <a:r>
              <a:rPr lang="fr-FR" sz="1300" i="1" dirty="0">
                <a:solidFill>
                  <a:sysClr val="windowText" lastClr="000000"/>
                </a:solidFill>
              </a:rPr>
              <a:t> </a:t>
            </a:r>
            <a:r>
              <a:rPr lang="fr-FR" sz="1300" i="1" dirty="0" err="1">
                <a:solidFill>
                  <a:sysClr val="windowText" lastClr="000000"/>
                </a:solidFill>
              </a:rPr>
              <a:t>Publishing</a:t>
            </a:r>
            <a:r>
              <a:rPr lang="fr-FR" sz="1300" i="1" dirty="0">
                <a:solidFill>
                  <a:sysClr val="windowText" lastClr="000000"/>
                </a:solidFill>
              </a:rPr>
              <a:t> </a:t>
            </a:r>
          </a:p>
        </p:txBody>
      </p:sp>
      <p:sp>
        <p:nvSpPr>
          <p:cNvPr id="73" name="Triangle rectangle 72"/>
          <p:cNvSpPr/>
          <p:nvPr/>
        </p:nvSpPr>
        <p:spPr>
          <a:xfrm>
            <a:off x="8839200" y="2941320"/>
            <a:ext cx="1676400" cy="640080"/>
          </a:xfrm>
          <a:prstGeom prst="rtTriangle">
            <a:avLst/>
          </a:prstGeom>
          <a:solidFill>
            <a:schemeClr val="bg1">
              <a:lumMod val="85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74" name="ZoneTexte 73"/>
          <p:cNvSpPr txBox="1"/>
          <p:nvPr/>
        </p:nvSpPr>
        <p:spPr>
          <a:xfrm>
            <a:off x="8763000" y="3252093"/>
            <a:ext cx="1386840" cy="329307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300" i="1" dirty="0" err="1">
                <a:solidFill>
                  <a:sysClr val="windowText" lastClr="000000"/>
                </a:solidFill>
              </a:rPr>
              <a:t>Red</a:t>
            </a:r>
            <a:r>
              <a:rPr lang="fr-FR" sz="1300" i="1" dirty="0">
                <a:solidFill>
                  <a:sysClr val="windowText" lastClr="000000"/>
                </a:solidFill>
              </a:rPr>
              <a:t> </a:t>
            </a:r>
            <a:r>
              <a:rPr lang="fr-FR" sz="1300" i="1" dirty="0" err="1">
                <a:solidFill>
                  <a:sysClr val="windowText" lastClr="000000"/>
                </a:solidFill>
              </a:rPr>
              <a:t>Publishing</a:t>
            </a:r>
            <a:r>
              <a:rPr lang="fr-FR" sz="1300" i="1" dirty="0">
                <a:solidFill>
                  <a:sysClr val="windowText" lastClr="000000"/>
                </a:solidFill>
              </a:rPr>
              <a:t> </a:t>
            </a:r>
          </a:p>
        </p:txBody>
      </p:sp>
      <p:sp>
        <p:nvSpPr>
          <p:cNvPr id="75" name="Triangle rectangle 74"/>
          <p:cNvSpPr/>
          <p:nvPr/>
        </p:nvSpPr>
        <p:spPr>
          <a:xfrm>
            <a:off x="2362200" y="5455920"/>
            <a:ext cx="1676400" cy="640080"/>
          </a:xfrm>
          <a:prstGeom prst="rtTriangle">
            <a:avLst/>
          </a:prstGeom>
          <a:solidFill>
            <a:schemeClr val="bg1">
              <a:lumMod val="85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76" name="ZoneTexte 75"/>
          <p:cNvSpPr txBox="1"/>
          <p:nvPr/>
        </p:nvSpPr>
        <p:spPr>
          <a:xfrm>
            <a:off x="2286000" y="5766693"/>
            <a:ext cx="1386840" cy="329307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300" i="1" dirty="0" err="1">
                <a:solidFill>
                  <a:sysClr val="windowText" lastClr="000000"/>
                </a:solidFill>
              </a:rPr>
              <a:t>Shiny</a:t>
            </a:r>
            <a:r>
              <a:rPr lang="fr-FR" sz="1300" i="1" dirty="0">
                <a:solidFill>
                  <a:sysClr val="windowText" lastClr="000000"/>
                </a:solidFill>
              </a:rPr>
              <a:t> </a:t>
            </a:r>
            <a:r>
              <a:rPr lang="fr-FR" sz="1300" i="1" dirty="0" err="1">
                <a:solidFill>
                  <a:sysClr val="windowText" lastClr="000000"/>
                </a:solidFill>
              </a:rPr>
              <a:t>Scientific</a:t>
            </a:r>
            <a:endParaRPr lang="fr-FR" sz="1300" i="1" dirty="0">
              <a:solidFill>
                <a:sysClr val="windowText" lastClr="000000"/>
              </a:solidFill>
            </a:endParaRPr>
          </a:p>
        </p:txBody>
      </p:sp>
      <p:sp>
        <p:nvSpPr>
          <p:cNvPr id="77" name="Triangle rectangle 76"/>
          <p:cNvSpPr/>
          <p:nvPr/>
        </p:nvSpPr>
        <p:spPr>
          <a:xfrm>
            <a:off x="4572000" y="5455920"/>
            <a:ext cx="1676400" cy="640080"/>
          </a:xfrm>
          <a:prstGeom prst="rtTriangle">
            <a:avLst/>
          </a:prstGeom>
          <a:solidFill>
            <a:schemeClr val="bg1">
              <a:lumMod val="85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79" name="ZoneTexte 78"/>
          <p:cNvSpPr txBox="1"/>
          <p:nvPr/>
        </p:nvSpPr>
        <p:spPr>
          <a:xfrm>
            <a:off x="4495800" y="5766693"/>
            <a:ext cx="1386840" cy="329307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300" i="1" dirty="0" err="1">
                <a:solidFill>
                  <a:sysClr val="windowText" lastClr="000000"/>
                </a:solidFill>
              </a:rPr>
              <a:t>Shiny</a:t>
            </a:r>
            <a:r>
              <a:rPr lang="fr-FR" sz="1300" i="1" dirty="0">
                <a:solidFill>
                  <a:sysClr val="windowText" lastClr="000000"/>
                </a:solidFill>
              </a:rPr>
              <a:t> </a:t>
            </a:r>
            <a:r>
              <a:rPr lang="fr-FR" sz="1300" i="1" dirty="0" err="1">
                <a:solidFill>
                  <a:sysClr val="windowText" lastClr="000000"/>
                </a:solidFill>
              </a:rPr>
              <a:t>Scientific</a:t>
            </a:r>
            <a:endParaRPr lang="fr-FR" sz="1300" i="1" dirty="0">
              <a:solidFill>
                <a:sysClr val="windowText" lastClr="000000"/>
              </a:solidFill>
            </a:endParaRPr>
          </a:p>
        </p:txBody>
      </p:sp>
      <p:sp>
        <p:nvSpPr>
          <p:cNvPr id="81" name="Triangle rectangle 80"/>
          <p:cNvSpPr/>
          <p:nvPr/>
        </p:nvSpPr>
        <p:spPr>
          <a:xfrm>
            <a:off x="6705600" y="5455920"/>
            <a:ext cx="1676400" cy="640080"/>
          </a:xfrm>
          <a:prstGeom prst="rtTriangle">
            <a:avLst/>
          </a:prstGeom>
          <a:solidFill>
            <a:schemeClr val="bg1">
              <a:lumMod val="85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82" name="ZoneTexte 81"/>
          <p:cNvSpPr txBox="1"/>
          <p:nvPr/>
        </p:nvSpPr>
        <p:spPr>
          <a:xfrm>
            <a:off x="6629400" y="5562600"/>
            <a:ext cx="1402080" cy="529362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300" i="1" dirty="0" err="1"/>
              <a:t>Purple</a:t>
            </a:r>
            <a:r>
              <a:rPr lang="fr-FR" sz="1300" i="1" dirty="0"/>
              <a:t> </a:t>
            </a:r>
          </a:p>
          <a:p>
            <a:r>
              <a:rPr lang="fr-FR" sz="1300" i="1" dirty="0"/>
              <a:t>Science Society</a:t>
            </a:r>
          </a:p>
        </p:txBody>
      </p:sp>
      <p:sp>
        <p:nvSpPr>
          <p:cNvPr id="83" name="Triangle rectangle 82"/>
          <p:cNvSpPr/>
          <p:nvPr/>
        </p:nvSpPr>
        <p:spPr>
          <a:xfrm>
            <a:off x="8839200" y="5455920"/>
            <a:ext cx="1676400" cy="640080"/>
          </a:xfrm>
          <a:prstGeom prst="rtTriangle">
            <a:avLst/>
          </a:prstGeom>
          <a:solidFill>
            <a:schemeClr val="bg1">
              <a:lumMod val="85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84" name="ZoneTexte 83"/>
          <p:cNvSpPr txBox="1"/>
          <p:nvPr/>
        </p:nvSpPr>
        <p:spPr>
          <a:xfrm>
            <a:off x="8763000" y="5562600"/>
            <a:ext cx="1402080" cy="529362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300" i="1" dirty="0" err="1"/>
              <a:t>Purple</a:t>
            </a:r>
            <a:r>
              <a:rPr lang="fr-FR" sz="1300" i="1" dirty="0"/>
              <a:t> </a:t>
            </a:r>
          </a:p>
          <a:p>
            <a:r>
              <a:rPr lang="fr-FR" sz="1300" i="1" dirty="0"/>
              <a:t>Science Society</a:t>
            </a:r>
          </a:p>
        </p:txBody>
      </p:sp>
      <p:sp>
        <p:nvSpPr>
          <p:cNvPr id="86" name="Triangle rectangle 85"/>
          <p:cNvSpPr/>
          <p:nvPr/>
        </p:nvSpPr>
        <p:spPr>
          <a:xfrm>
            <a:off x="2362200" y="8001000"/>
            <a:ext cx="1676400" cy="640080"/>
          </a:xfrm>
          <a:prstGeom prst="rtTriangle">
            <a:avLst/>
          </a:prstGeom>
          <a:solidFill>
            <a:schemeClr val="bg1">
              <a:lumMod val="85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87" name="ZoneTexte 86"/>
          <p:cNvSpPr txBox="1"/>
          <p:nvPr/>
        </p:nvSpPr>
        <p:spPr>
          <a:xfrm>
            <a:off x="2286000" y="8311773"/>
            <a:ext cx="1386840" cy="329307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300" i="1" dirty="0" err="1">
                <a:solidFill>
                  <a:sysClr val="windowText" lastClr="000000"/>
                </a:solidFill>
              </a:rPr>
              <a:t>Scholarly</a:t>
            </a:r>
            <a:r>
              <a:rPr lang="fr-FR" sz="1300" i="1" dirty="0">
                <a:solidFill>
                  <a:sysClr val="windowText" lastClr="000000"/>
                </a:solidFill>
              </a:rPr>
              <a:t> Blue</a:t>
            </a:r>
          </a:p>
        </p:txBody>
      </p:sp>
      <p:sp>
        <p:nvSpPr>
          <p:cNvPr id="89" name="Triangle rectangle 88"/>
          <p:cNvSpPr/>
          <p:nvPr/>
        </p:nvSpPr>
        <p:spPr>
          <a:xfrm>
            <a:off x="4572000" y="7970520"/>
            <a:ext cx="1676400" cy="640080"/>
          </a:xfrm>
          <a:prstGeom prst="rtTriangle">
            <a:avLst/>
          </a:prstGeom>
          <a:solidFill>
            <a:schemeClr val="bg1">
              <a:lumMod val="85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90" name="ZoneTexte 89"/>
          <p:cNvSpPr txBox="1"/>
          <p:nvPr/>
        </p:nvSpPr>
        <p:spPr>
          <a:xfrm>
            <a:off x="4495800" y="8281293"/>
            <a:ext cx="1386840" cy="329307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300" i="1" dirty="0" err="1">
                <a:solidFill>
                  <a:sysClr val="windowText" lastClr="000000"/>
                </a:solidFill>
              </a:rPr>
              <a:t>Scholarly</a:t>
            </a:r>
            <a:r>
              <a:rPr lang="fr-FR" sz="1300" i="1" dirty="0">
                <a:solidFill>
                  <a:sysClr val="windowText" lastClr="000000"/>
                </a:solidFill>
              </a:rPr>
              <a:t> Blue</a:t>
            </a:r>
          </a:p>
        </p:txBody>
      </p:sp>
      <p:sp>
        <p:nvSpPr>
          <p:cNvPr id="91" name="Triangle rectangle 90"/>
          <p:cNvSpPr/>
          <p:nvPr/>
        </p:nvSpPr>
        <p:spPr>
          <a:xfrm>
            <a:off x="6705600" y="7970520"/>
            <a:ext cx="1676400" cy="640080"/>
          </a:xfrm>
          <a:prstGeom prst="rtTriangle">
            <a:avLst/>
          </a:prstGeom>
          <a:solidFill>
            <a:schemeClr val="bg1">
              <a:lumMod val="85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92" name="ZoneTexte 91"/>
          <p:cNvSpPr txBox="1"/>
          <p:nvPr/>
        </p:nvSpPr>
        <p:spPr>
          <a:xfrm>
            <a:off x="6629400" y="8281293"/>
            <a:ext cx="1386840" cy="329307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300" i="1" dirty="0" err="1">
                <a:solidFill>
                  <a:sysClr val="windowText" lastClr="000000"/>
                </a:solidFill>
              </a:rPr>
              <a:t>Scholarly</a:t>
            </a:r>
            <a:r>
              <a:rPr lang="fr-FR" sz="1300" i="1" dirty="0">
                <a:solidFill>
                  <a:sysClr val="windowText" lastClr="000000"/>
                </a:solidFill>
              </a:rPr>
              <a:t> Blue</a:t>
            </a:r>
          </a:p>
        </p:txBody>
      </p:sp>
      <p:sp>
        <p:nvSpPr>
          <p:cNvPr id="93" name="Triangle rectangle 92"/>
          <p:cNvSpPr/>
          <p:nvPr/>
        </p:nvSpPr>
        <p:spPr>
          <a:xfrm>
            <a:off x="8839200" y="7970520"/>
            <a:ext cx="1676400" cy="640080"/>
          </a:xfrm>
          <a:prstGeom prst="rtTriangle">
            <a:avLst/>
          </a:prstGeom>
          <a:solidFill>
            <a:schemeClr val="bg1">
              <a:lumMod val="85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94" name="ZoneTexte 93"/>
          <p:cNvSpPr txBox="1"/>
          <p:nvPr/>
        </p:nvSpPr>
        <p:spPr>
          <a:xfrm>
            <a:off x="8763000" y="8281293"/>
            <a:ext cx="1386840" cy="329307"/>
          </a:xfrm>
          <a:prstGeom prst="rect">
            <a:avLst/>
          </a:prstGeom>
          <a:noFill/>
        </p:spPr>
        <p:txBody>
          <a:bodyPr wrap="square" lIns="128001" tIns="64001" rIns="128001" bIns="64001" rtlCol="0">
            <a:spAutoFit/>
          </a:bodyPr>
          <a:lstStyle/>
          <a:p>
            <a:r>
              <a:rPr lang="fr-FR" sz="1300" i="1" dirty="0" err="1">
                <a:solidFill>
                  <a:sysClr val="windowText" lastClr="000000"/>
                </a:solidFill>
              </a:rPr>
              <a:t>Scholarly</a:t>
            </a:r>
            <a:r>
              <a:rPr lang="fr-FR" sz="1300" i="1" dirty="0">
                <a:solidFill>
                  <a:sysClr val="windowText" lastClr="000000"/>
                </a:solidFill>
              </a:rPr>
              <a:t> Blue</a:t>
            </a:r>
          </a:p>
        </p:txBody>
      </p:sp>
      <p:sp>
        <p:nvSpPr>
          <p:cNvPr id="65" name="ZoneTexte 64"/>
          <p:cNvSpPr txBox="1"/>
          <p:nvPr/>
        </p:nvSpPr>
        <p:spPr>
          <a:xfrm>
            <a:off x="304800" y="457200"/>
            <a:ext cx="114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Recto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676400" y="9016425"/>
            <a:ext cx="111252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50" dirty="0">
                <a:solidFill>
                  <a:schemeClr val="bg1">
                    <a:lumMod val="65000"/>
                  </a:schemeClr>
                </a:solidFill>
              </a:rPr>
              <a:t>by Manon </a:t>
            </a:r>
            <a:r>
              <a:rPr lang="fr-FR" sz="1250" dirty="0" err="1">
                <a:solidFill>
                  <a:schemeClr val="bg1">
                    <a:lumMod val="65000"/>
                  </a:schemeClr>
                </a:solidFill>
              </a:rPr>
              <a:t>Velasco</a:t>
            </a:r>
            <a:r>
              <a:rPr lang="fr-FR" sz="1250" dirty="0">
                <a:solidFill>
                  <a:schemeClr val="bg1">
                    <a:lumMod val="65000"/>
                  </a:schemeClr>
                </a:solidFill>
              </a:rPr>
              <a:t>. 2020. Cette œuvre est mise à disposition sous licence Attribution - Pas d’Utilisation Commerciale - Partage dans les Mêmes Conditions 3.0 Suisse. Pour voir une copie de cette licence, visitez http://creativecommons.org/licenses/by-nc-sa/3.0/ch/</a:t>
            </a:r>
          </a:p>
        </p:txBody>
      </p:sp>
      <p:pic>
        <p:nvPicPr>
          <p:cNvPr id="88" name="Picture 5" descr="F:\Cours_Celine\jeu_negociation_trap\Cc-by-nc-sa_icon.svg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2400" y="8915400"/>
            <a:ext cx="1524000" cy="53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2307960" y="842471"/>
            <a:ext cx="1944000" cy="234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47" name="Rectangle 46"/>
          <p:cNvSpPr/>
          <p:nvPr/>
        </p:nvSpPr>
        <p:spPr>
          <a:xfrm>
            <a:off x="4480560" y="842471"/>
            <a:ext cx="1944000" cy="234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48" name="Rectangle 47"/>
          <p:cNvSpPr/>
          <p:nvPr/>
        </p:nvSpPr>
        <p:spPr>
          <a:xfrm>
            <a:off x="2307960" y="3429000"/>
            <a:ext cx="1944000" cy="234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49" name="Rectangle 48"/>
          <p:cNvSpPr/>
          <p:nvPr/>
        </p:nvSpPr>
        <p:spPr>
          <a:xfrm>
            <a:off x="4480560" y="3429000"/>
            <a:ext cx="1944000" cy="234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50" name="Rectangle 49"/>
          <p:cNvSpPr/>
          <p:nvPr/>
        </p:nvSpPr>
        <p:spPr>
          <a:xfrm>
            <a:off x="2307960" y="5943600"/>
            <a:ext cx="1944000" cy="234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51" name="Rectangle 50"/>
          <p:cNvSpPr/>
          <p:nvPr/>
        </p:nvSpPr>
        <p:spPr>
          <a:xfrm>
            <a:off x="4480560" y="5943600"/>
            <a:ext cx="1944000" cy="234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6651360" y="842471"/>
            <a:ext cx="1944000" cy="234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8861160" y="842471"/>
            <a:ext cx="1944000" cy="234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54" name="Rectangle 53"/>
          <p:cNvSpPr/>
          <p:nvPr/>
        </p:nvSpPr>
        <p:spPr>
          <a:xfrm>
            <a:off x="6651360" y="3429000"/>
            <a:ext cx="1944000" cy="234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sp>
        <p:nvSpPr>
          <p:cNvPr id="56" name="Rectangle 55"/>
          <p:cNvSpPr/>
          <p:nvPr/>
        </p:nvSpPr>
        <p:spPr>
          <a:xfrm>
            <a:off x="6651360" y="5943600"/>
            <a:ext cx="1944000" cy="234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pic>
        <p:nvPicPr>
          <p:cNvPr id="63" name="Picture 14" descr="D:\A ranger\EPFL\Cours_HEG\jeu_negociation_trap\cartes_freepik\fond-plat-molecules_23-2147671069_freepik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32108" r="9106" b="20607"/>
          <a:stretch>
            <a:fillRect/>
          </a:stretch>
        </p:blipFill>
        <p:spPr bwMode="auto">
          <a:xfrm>
            <a:off x="2194560" y="766271"/>
            <a:ext cx="2133600" cy="2510118"/>
          </a:xfrm>
          <a:prstGeom prst="rect">
            <a:avLst/>
          </a:prstGeom>
          <a:noFill/>
        </p:spPr>
      </p:pic>
      <p:pic>
        <p:nvPicPr>
          <p:cNvPr id="64" name="Picture 14" descr="D:\A ranger\EPFL\Cours_HEG\jeu_negociation_trap\cartes_freepik\fond-plat-molecules_23-2147671069_freepik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  <a:lum bright="20000" contrast="10000"/>
          </a:blip>
          <a:srcRect l="32108" r="9106" b="20607"/>
          <a:stretch>
            <a:fillRect/>
          </a:stretch>
        </p:blipFill>
        <p:spPr bwMode="auto">
          <a:xfrm>
            <a:off x="2194560" y="5930153"/>
            <a:ext cx="2148840" cy="2528047"/>
          </a:xfrm>
          <a:prstGeom prst="rect">
            <a:avLst/>
          </a:prstGeom>
          <a:noFill/>
        </p:spPr>
      </p:pic>
      <p:pic>
        <p:nvPicPr>
          <p:cNvPr id="65" name="Picture 14" descr="D:\A ranger\EPFL\Cours_HEG\jeu_negociation_trap\cartes_freepik\fond-plat-molecules_23-2147671069_freepik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32108" r="9106" b="20607"/>
          <a:stretch>
            <a:fillRect/>
          </a:stretch>
        </p:blipFill>
        <p:spPr bwMode="auto">
          <a:xfrm>
            <a:off x="4404360" y="3352800"/>
            <a:ext cx="2141040" cy="2518871"/>
          </a:xfrm>
          <a:prstGeom prst="rect">
            <a:avLst/>
          </a:prstGeom>
          <a:noFill/>
        </p:spPr>
      </p:pic>
      <p:pic>
        <p:nvPicPr>
          <p:cNvPr id="66" name="Picture 14" descr="D:\A ranger\EPFL\Cours_HEG\jeu_negociation_trap\cartes_freepik\fond-plat-molecules_23-2147671069_freepik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32108" r="9106" b="20607"/>
          <a:stretch>
            <a:fillRect/>
          </a:stretch>
        </p:blipFill>
        <p:spPr bwMode="auto">
          <a:xfrm>
            <a:off x="8823960" y="3352800"/>
            <a:ext cx="2148840" cy="2528047"/>
          </a:xfrm>
          <a:prstGeom prst="rect">
            <a:avLst/>
          </a:prstGeom>
          <a:noFill/>
        </p:spPr>
      </p:pic>
      <p:pic>
        <p:nvPicPr>
          <p:cNvPr id="67" name="Picture 14" descr="D:\A ranger\EPFL\Cours_HEG\jeu_negociation_trap\cartes_freepik\fond-plat-molecules_23-2147671069_freepik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32108" r="9106" b="20607"/>
          <a:stretch>
            <a:fillRect/>
          </a:stretch>
        </p:blipFill>
        <p:spPr bwMode="auto">
          <a:xfrm>
            <a:off x="6598920" y="3352800"/>
            <a:ext cx="2148840" cy="2528047"/>
          </a:xfrm>
          <a:prstGeom prst="rect">
            <a:avLst/>
          </a:prstGeom>
          <a:noFill/>
        </p:spPr>
      </p:pic>
      <p:pic>
        <p:nvPicPr>
          <p:cNvPr id="68" name="Picture 14" descr="D:\A ranger\EPFL\Cours_HEG\jeu_negociation_trap\cartes_freepik\fond-plat-molecules_23-2147671069_freepik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32108" r="9106" b="20607"/>
          <a:stretch>
            <a:fillRect/>
          </a:stretch>
        </p:blipFill>
        <p:spPr bwMode="auto">
          <a:xfrm>
            <a:off x="2194560" y="3352800"/>
            <a:ext cx="2133600" cy="2510118"/>
          </a:xfrm>
          <a:prstGeom prst="rect">
            <a:avLst/>
          </a:prstGeom>
          <a:noFill/>
        </p:spPr>
      </p:pic>
      <p:pic>
        <p:nvPicPr>
          <p:cNvPr id="69" name="Picture 14" descr="D:\A ranger\EPFL\Cours_HEG\jeu_negociation_trap\cartes_freepik\fond-plat-molecules_23-2147671069_freepik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32108" r="9106" b="20607"/>
          <a:stretch>
            <a:fillRect/>
          </a:stretch>
        </p:blipFill>
        <p:spPr bwMode="auto">
          <a:xfrm>
            <a:off x="4404359" y="766272"/>
            <a:ext cx="2129969" cy="2505846"/>
          </a:xfrm>
          <a:prstGeom prst="rect">
            <a:avLst/>
          </a:prstGeom>
          <a:noFill/>
        </p:spPr>
      </p:pic>
      <p:pic>
        <p:nvPicPr>
          <p:cNvPr id="70" name="Picture 14" descr="D:\A ranger\EPFL\Cours_HEG\jeu_negociation_trap\cartes_freepik\fond-plat-molecules_23-2147671069_freepik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32108" r="9106" b="20607"/>
          <a:stretch>
            <a:fillRect/>
          </a:stretch>
        </p:blipFill>
        <p:spPr bwMode="auto">
          <a:xfrm>
            <a:off x="6625590" y="766270"/>
            <a:ext cx="2122170" cy="2496671"/>
          </a:xfrm>
          <a:prstGeom prst="rect">
            <a:avLst/>
          </a:prstGeom>
          <a:noFill/>
        </p:spPr>
      </p:pic>
      <p:pic>
        <p:nvPicPr>
          <p:cNvPr id="71" name="Picture 14" descr="D:\A ranger\EPFL\Cours_HEG\jeu_negociation_trap\cartes_freepik\fond-plat-molecules_23-2147671069_freepik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32108" r="9106" b="20607"/>
          <a:stretch>
            <a:fillRect/>
          </a:stretch>
        </p:blipFill>
        <p:spPr bwMode="auto">
          <a:xfrm>
            <a:off x="8823960" y="762000"/>
            <a:ext cx="2141040" cy="2518871"/>
          </a:xfrm>
          <a:prstGeom prst="rect">
            <a:avLst/>
          </a:prstGeom>
          <a:noFill/>
        </p:spPr>
      </p:pic>
      <p:pic>
        <p:nvPicPr>
          <p:cNvPr id="72" name="Picture 14" descr="D:\A ranger\EPFL\Cours_HEG\jeu_negociation_trap\cartes_freepik\fond-plat-molecules_23-2147671069_freepik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  <a:lum bright="20000" contrast="10000"/>
          </a:blip>
          <a:srcRect l="32108" r="9106" b="20607"/>
          <a:stretch>
            <a:fillRect/>
          </a:stretch>
        </p:blipFill>
        <p:spPr bwMode="auto">
          <a:xfrm>
            <a:off x="4400550" y="5943600"/>
            <a:ext cx="2137410" cy="2514600"/>
          </a:xfrm>
          <a:prstGeom prst="rect">
            <a:avLst/>
          </a:prstGeom>
          <a:noFill/>
        </p:spPr>
      </p:pic>
      <p:pic>
        <p:nvPicPr>
          <p:cNvPr id="73" name="Picture 14" descr="D:\A ranger\EPFL\Cours_HEG\jeu_negociation_trap\cartes_freepik\fond-plat-molecules_23-2147671069_freepik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  <a:lum bright="20000" contrast="10000"/>
          </a:blip>
          <a:srcRect l="32108" r="9106" b="20607"/>
          <a:stretch>
            <a:fillRect/>
          </a:stretch>
        </p:blipFill>
        <p:spPr bwMode="auto">
          <a:xfrm>
            <a:off x="6614160" y="5943600"/>
            <a:ext cx="2137410" cy="2514600"/>
          </a:xfrm>
          <a:prstGeom prst="rect">
            <a:avLst/>
          </a:prstGeom>
          <a:noFill/>
        </p:spPr>
      </p:pic>
      <p:pic>
        <p:nvPicPr>
          <p:cNvPr id="74" name="Picture 14" descr="D:\A ranger\EPFL\Cours_HEG\jeu_negociation_trap\cartes_freepik\fond-plat-molecules_23-2147671069_freepik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  <a:lum bright="20000" contrast="10000"/>
          </a:blip>
          <a:srcRect l="32108" r="9106" b="20607"/>
          <a:stretch>
            <a:fillRect/>
          </a:stretch>
        </p:blipFill>
        <p:spPr bwMode="auto">
          <a:xfrm>
            <a:off x="8823960" y="5943600"/>
            <a:ext cx="2137410" cy="2514600"/>
          </a:xfrm>
          <a:prstGeom prst="rect">
            <a:avLst/>
          </a:prstGeom>
          <a:noFill/>
        </p:spPr>
      </p:pic>
      <p:sp>
        <p:nvSpPr>
          <p:cNvPr id="24" name="ZoneTexte 23"/>
          <p:cNvSpPr txBox="1"/>
          <p:nvPr/>
        </p:nvSpPr>
        <p:spPr>
          <a:xfrm>
            <a:off x="304800" y="457200"/>
            <a:ext cx="114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Verso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2209800" y="4876800"/>
            <a:ext cx="1944000" cy="234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pic>
        <p:nvPicPr>
          <p:cNvPr id="30" name="Picture 2" descr="D:\A ranger\EPFL\Cours_HEG\jeu_negociation_trap\cartes_freepik\grunge-rubber-stamp-texte-annule_12454-2620_totallyou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3F3F5"/>
              </a:clrFrom>
              <a:clrTo>
                <a:srgbClr val="F3F3F5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50016" t="13383" r="10909" b="50929"/>
          <a:stretch>
            <a:fillRect/>
          </a:stretch>
        </p:blipFill>
        <p:spPr bwMode="auto">
          <a:xfrm>
            <a:off x="2286000" y="5181600"/>
            <a:ext cx="1813560" cy="1741018"/>
          </a:xfrm>
          <a:prstGeom prst="rect">
            <a:avLst/>
          </a:prstGeom>
          <a:noFill/>
        </p:spPr>
      </p:pic>
      <p:sp>
        <p:nvSpPr>
          <p:cNvPr id="31" name="Rectangle 30"/>
          <p:cNvSpPr/>
          <p:nvPr/>
        </p:nvSpPr>
        <p:spPr>
          <a:xfrm>
            <a:off x="2209800" y="2362200"/>
            <a:ext cx="1944000" cy="234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pic>
        <p:nvPicPr>
          <p:cNvPr id="32" name="Picture 2" descr="D:\A ranger\EPFL\Cours_HEG\jeu_negociation_trap\cartes_freepik\grunge-rubber-stamp-texte-annule_12454-2620_totallyou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3F3F5"/>
              </a:clrFrom>
              <a:clrTo>
                <a:srgbClr val="F3F3F5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50016" t="13383" r="10909" b="50929"/>
          <a:stretch>
            <a:fillRect/>
          </a:stretch>
        </p:blipFill>
        <p:spPr bwMode="auto">
          <a:xfrm>
            <a:off x="2286000" y="2667000"/>
            <a:ext cx="1813560" cy="1741018"/>
          </a:xfrm>
          <a:prstGeom prst="rect">
            <a:avLst/>
          </a:prstGeom>
          <a:noFill/>
        </p:spPr>
      </p:pic>
      <p:sp>
        <p:nvSpPr>
          <p:cNvPr id="33" name="Rectangle 32"/>
          <p:cNvSpPr/>
          <p:nvPr/>
        </p:nvSpPr>
        <p:spPr>
          <a:xfrm>
            <a:off x="4343400" y="2362200"/>
            <a:ext cx="1944000" cy="234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pic>
        <p:nvPicPr>
          <p:cNvPr id="34" name="Picture 2" descr="D:\A ranger\EPFL\Cours_HEG\jeu_negociation_trap\cartes_freepik\grunge-rubber-stamp-texte-annule_12454-2620_totallyou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3F3F5"/>
              </a:clrFrom>
              <a:clrTo>
                <a:srgbClr val="F3F3F5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50016" t="13383" r="10909" b="50929"/>
          <a:stretch>
            <a:fillRect/>
          </a:stretch>
        </p:blipFill>
        <p:spPr bwMode="auto">
          <a:xfrm>
            <a:off x="4419600" y="2667000"/>
            <a:ext cx="1813560" cy="1741018"/>
          </a:xfrm>
          <a:prstGeom prst="rect">
            <a:avLst/>
          </a:prstGeom>
          <a:noFill/>
        </p:spPr>
      </p:pic>
      <p:sp>
        <p:nvSpPr>
          <p:cNvPr id="35" name="Rectangle 34"/>
          <p:cNvSpPr/>
          <p:nvPr/>
        </p:nvSpPr>
        <p:spPr>
          <a:xfrm>
            <a:off x="4343400" y="4876800"/>
            <a:ext cx="1944000" cy="234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pic>
        <p:nvPicPr>
          <p:cNvPr id="36" name="Picture 2" descr="D:\A ranger\EPFL\Cours_HEG\jeu_negociation_trap\cartes_freepik\grunge-rubber-stamp-texte-annule_12454-2620_totallyou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3F3F5"/>
              </a:clrFrom>
              <a:clrTo>
                <a:srgbClr val="F3F3F5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50016" t="13383" r="10909" b="50929"/>
          <a:stretch>
            <a:fillRect/>
          </a:stretch>
        </p:blipFill>
        <p:spPr bwMode="auto">
          <a:xfrm>
            <a:off x="4419600" y="5181600"/>
            <a:ext cx="1813560" cy="1741018"/>
          </a:xfrm>
          <a:prstGeom prst="rect">
            <a:avLst/>
          </a:prstGeom>
          <a:noFill/>
        </p:spPr>
      </p:pic>
      <p:sp>
        <p:nvSpPr>
          <p:cNvPr id="37" name="Rectangle 36"/>
          <p:cNvSpPr/>
          <p:nvPr/>
        </p:nvSpPr>
        <p:spPr>
          <a:xfrm>
            <a:off x="6477000" y="2362200"/>
            <a:ext cx="1944000" cy="234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pic>
        <p:nvPicPr>
          <p:cNvPr id="38" name="Picture 2" descr="D:\A ranger\EPFL\Cours_HEG\jeu_negociation_trap\cartes_freepik\grunge-rubber-stamp-texte-annule_12454-2620_totallyou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3F3F5"/>
              </a:clrFrom>
              <a:clrTo>
                <a:srgbClr val="F3F3F5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50016" t="13383" r="10909" b="50929"/>
          <a:stretch>
            <a:fillRect/>
          </a:stretch>
        </p:blipFill>
        <p:spPr bwMode="auto">
          <a:xfrm>
            <a:off x="6553200" y="2667000"/>
            <a:ext cx="1813560" cy="1741018"/>
          </a:xfrm>
          <a:prstGeom prst="rect">
            <a:avLst/>
          </a:prstGeom>
          <a:noFill/>
        </p:spPr>
      </p:pic>
      <p:sp>
        <p:nvSpPr>
          <p:cNvPr id="39" name="Rectangle 38"/>
          <p:cNvSpPr/>
          <p:nvPr/>
        </p:nvSpPr>
        <p:spPr>
          <a:xfrm>
            <a:off x="8610600" y="2362200"/>
            <a:ext cx="1944000" cy="234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pic>
        <p:nvPicPr>
          <p:cNvPr id="40" name="Picture 2" descr="D:\A ranger\EPFL\Cours_HEG\jeu_negociation_trap\cartes_freepik\grunge-rubber-stamp-texte-annule_12454-2620_totallyou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3F3F5"/>
              </a:clrFrom>
              <a:clrTo>
                <a:srgbClr val="F3F3F5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50016" t="13383" r="10909" b="50929"/>
          <a:stretch>
            <a:fillRect/>
          </a:stretch>
        </p:blipFill>
        <p:spPr bwMode="auto">
          <a:xfrm>
            <a:off x="8686800" y="2667000"/>
            <a:ext cx="1813560" cy="1741018"/>
          </a:xfrm>
          <a:prstGeom prst="rect">
            <a:avLst/>
          </a:prstGeom>
          <a:noFill/>
        </p:spPr>
      </p:pic>
      <p:sp>
        <p:nvSpPr>
          <p:cNvPr id="41" name="Rectangle 40"/>
          <p:cNvSpPr/>
          <p:nvPr/>
        </p:nvSpPr>
        <p:spPr>
          <a:xfrm>
            <a:off x="6477000" y="4876800"/>
            <a:ext cx="1944000" cy="234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pic>
        <p:nvPicPr>
          <p:cNvPr id="42" name="Picture 2" descr="D:\A ranger\EPFL\Cours_HEG\jeu_negociation_trap\cartes_freepik\grunge-rubber-stamp-texte-annule_12454-2620_totallyou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3F3F5"/>
              </a:clrFrom>
              <a:clrTo>
                <a:srgbClr val="F3F3F5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50016" t="13383" r="10909" b="50929"/>
          <a:stretch>
            <a:fillRect/>
          </a:stretch>
        </p:blipFill>
        <p:spPr bwMode="auto">
          <a:xfrm>
            <a:off x="6553200" y="5181600"/>
            <a:ext cx="1813560" cy="1741018"/>
          </a:xfrm>
          <a:prstGeom prst="rect">
            <a:avLst/>
          </a:prstGeom>
          <a:noFill/>
        </p:spPr>
      </p:pic>
      <p:sp>
        <p:nvSpPr>
          <p:cNvPr id="43" name="Rectangle 42"/>
          <p:cNvSpPr/>
          <p:nvPr/>
        </p:nvSpPr>
        <p:spPr>
          <a:xfrm>
            <a:off x="8610600" y="4876800"/>
            <a:ext cx="1944000" cy="2340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1" tIns="64001" rIns="128001" bIns="64001" rtlCol="0" anchor="ctr"/>
          <a:lstStyle/>
          <a:p>
            <a:pPr algn="ctr"/>
            <a:endParaRPr lang="fr-FR"/>
          </a:p>
        </p:txBody>
      </p:sp>
      <p:pic>
        <p:nvPicPr>
          <p:cNvPr id="44" name="Picture 2" descr="D:\A ranger\EPFL\Cours_HEG\jeu_negociation_trap\cartes_freepik\grunge-rubber-stamp-texte-annule_12454-2620_totallyou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3F3F5"/>
              </a:clrFrom>
              <a:clrTo>
                <a:srgbClr val="F3F3F5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50016" t="13383" r="10909" b="50929"/>
          <a:stretch>
            <a:fillRect/>
          </a:stretch>
        </p:blipFill>
        <p:spPr bwMode="auto">
          <a:xfrm>
            <a:off x="8686800" y="5181600"/>
            <a:ext cx="1813560" cy="17410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426720"/>
            <a:ext cx="11582400" cy="4373880"/>
          </a:xfrm>
          <a:prstGeom prst="rect">
            <a:avLst/>
          </a:prstGeom>
          <a:blipFill>
            <a:blip r:embed="rId2" cstate="print">
              <a:lum bright="10000"/>
            </a:blip>
            <a:stretch>
              <a:fillRect/>
            </a:stretch>
          </a:blip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pic>
        <p:nvPicPr>
          <p:cNvPr id="1026" name="Picture 2" descr="D:\A ranger\Cours_HEG\jeu_negociation_trap\idees_design\Border-36--Arvin61r58.png"/>
          <p:cNvPicPr>
            <a:picLocks noChangeAspect="1" noChangeArrowheads="1"/>
          </p:cNvPicPr>
          <p:nvPr/>
        </p:nvPicPr>
        <p:blipFill>
          <a:blip r:embed="rId3" cstate="print"/>
          <a:srcRect l="12982" t="13982" r="46010"/>
          <a:stretch>
            <a:fillRect/>
          </a:stretch>
        </p:blipFill>
        <p:spPr bwMode="auto">
          <a:xfrm rot="5400000">
            <a:off x="2247901" y="-1257299"/>
            <a:ext cx="3124198" cy="6553200"/>
          </a:xfrm>
          <a:prstGeom prst="rect">
            <a:avLst/>
          </a:prstGeom>
          <a:noFill/>
        </p:spPr>
      </p:pic>
      <p:pic>
        <p:nvPicPr>
          <p:cNvPr id="90" name="Picture 2" descr="D:\A ranger\Cours_HEG\jeu_negociation_trap\idees_design\Border-36--Arvin61r58.png"/>
          <p:cNvPicPr>
            <a:picLocks noChangeAspect="1" noChangeArrowheads="1"/>
          </p:cNvPicPr>
          <p:nvPr/>
        </p:nvPicPr>
        <p:blipFill>
          <a:blip r:embed="rId3" cstate="print"/>
          <a:srcRect r="46989" b="15003"/>
          <a:stretch>
            <a:fillRect/>
          </a:stretch>
        </p:blipFill>
        <p:spPr bwMode="auto">
          <a:xfrm rot="5400000">
            <a:off x="7009606" y="-1751806"/>
            <a:ext cx="4038600" cy="6475413"/>
          </a:xfrm>
          <a:prstGeom prst="rect">
            <a:avLst/>
          </a:prstGeom>
          <a:noFill/>
        </p:spPr>
      </p:pic>
      <p:pic>
        <p:nvPicPr>
          <p:cNvPr id="91" name="Picture 2" descr="D:\A ranger\Cours_HEG\jeu_negociation_trap\idees_design\Border-36--Arvin61r58.png"/>
          <p:cNvPicPr>
            <a:picLocks noChangeAspect="1" noChangeArrowheads="1"/>
          </p:cNvPicPr>
          <p:nvPr/>
        </p:nvPicPr>
        <p:blipFill>
          <a:blip r:embed="rId3" cstate="print"/>
          <a:srcRect l="48010" t="15982"/>
          <a:stretch>
            <a:fillRect/>
          </a:stretch>
        </p:blipFill>
        <p:spPr bwMode="auto">
          <a:xfrm rot="5400000">
            <a:off x="1753394" y="456406"/>
            <a:ext cx="3960813" cy="6400800"/>
          </a:xfrm>
          <a:prstGeom prst="rect">
            <a:avLst/>
          </a:prstGeom>
          <a:noFill/>
        </p:spPr>
      </p:pic>
      <p:pic>
        <p:nvPicPr>
          <p:cNvPr id="92" name="Picture 2" descr="D:\A ranger\Cours_HEG\jeu_negociation_trap\idees_design\Border-36--Arvin61r58.png"/>
          <p:cNvPicPr>
            <a:picLocks noChangeAspect="1" noChangeArrowheads="1"/>
          </p:cNvPicPr>
          <p:nvPr/>
        </p:nvPicPr>
        <p:blipFill>
          <a:blip r:embed="rId3" cstate="print"/>
          <a:srcRect l="54011" b="13003"/>
          <a:stretch>
            <a:fillRect/>
          </a:stretch>
        </p:blipFill>
        <p:spPr bwMode="auto">
          <a:xfrm rot="5400000">
            <a:off x="7200900" y="573087"/>
            <a:ext cx="3503613" cy="6627813"/>
          </a:xfrm>
          <a:prstGeom prst="rect">
            <a:avLst/>
          </a:prstGeom>
          <a:noFill/>
        </p:spPr>
      </p:pic>
      <p:sp>
        <p:nvSpPr>
          <p:cNvPr id="96" name="Triangle rectangle 95"/>
          <p:cNvSpPr/>
          <p:nvPr/>
        </p:nvSpPr>
        <p:spPr>
          <a:xfrm rot="5400000">
            <a:off x="1562100" y="-533400"/>
            <a:ext cx="1257300" cy="3162300"/>
          </a:xfrm>
          <a:prstGeom prst="rtTriangle">
            <a:avLst/>
          </a:prstGeom>
          <a:solidFill>
            <a:srgbClr val="FC7930"/>
          </a:solidFill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ZoneTexte 96"/>
          <p:cNvSpPr txBox="1"/>
          <p:nvPr/>
        </p:nvSpPr>
        <p:spPr>
          <a:xfrm>
            <a:off x="685800" y="457200"/>
            <a:ext cx="1905000" cy="523208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fr-FR" sz="2800" b="1" dirty="0">
                <a:latin typeface="Mistral" pitchFamily="66" charset="0"/>
              </a:rPr>
              <a:t>Institution 1</a:t>
            </a:r>
          </a:p>
        </p:txBody>
      </p:sp>
      <p:sp>
        <p:nvSpPr>
          <p:cNvPr id="98" name="ZoneTexte 97"/>
          <p:cNvSpPr txBox="1"/>
          <p:nvPr/>
        </p:nvSpPr>
        <p:spPr>
          <a:xfrm>
            <a:off x="3352800" y="707669"/>
            <a:ext cx="1897890" cy="87715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lang="fr-FR" sz="1800" i="1" dirty="0"/>
              <a:t>Utilisateurs =</a:t>
            </a:r>
          </a:p>
          <a:p>
            <a:pPr algn="r">
              <a:spcAft>
                <a:spcPts val="1800"/>
              </a:spcAft>
            </a:pPr>
            <a:r>
              <a:rPr lang="fr-FR" sz="1800" i="1" dirty="0"/>
              <a:t>Budget =</a:t>
            </a:r>
          </a:p>
        </p:txBody>
      </p:sp>
      <p:sp>
        <p:nvSpPr>
          <p:cNvPr id="99" name="Rectangle 98"/>
          <p:cNvSpPr/>
          <p:nvPr/>
        </p:nvSpPr>
        <p:spPr>
          <a:xfrm>
            <a:off x="1066800" y="18510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pic>
        <p:nvPicPr>
          <p:cNvPr id="108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6324600" y="6858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6506205" y="6858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6705600" y="6858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6887205" y="6858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7086600" y="6858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7391400" y="6858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" name="Picture 8" descr="Pièce De Monnaie, L'Argent, D'Affaires, Financ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962268">
            <a:off x="5971141" y="1275823"/>
            <a:ext cx="379491" cy="266830"/>
          </a:xfrm>
          <a:prstGeom prst="rect">
            <a:avLst/>
          </a:prstGeom>
          <a:noFill/>
        </p:spPr>
      </p:pic>
      <p:sp>
        <p:nvSpPr>
          <p:cNvPr id="130" name="ZoneTexte 129"/>
          <p:cNvSpPr txBox="1"/>
          <p:nvPr/>
        </p:nvSpPr>
        <p:spPr>
          <a:xfrm>
            <a:off x="5216416" y="1153179"/>
            <a:ext cx="1260584" cy="52322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840"/>
              </a:spcAft>
            </a:pPr>
            <a:r>
              <a:rPr lang="fr-FR" sz="2800" i="1" dirty="0"/>
              <a:t>23 x</a:t>
            </a:r>
          </a:p>
        </p:txBody>
      </p:sp>
      <p:pic>
        <p:nvPicPr>
          <p:cNvPr id="133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5257800" y="6858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5439405" y="6858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5638800" y="6858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5820405" y="6858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9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6019800" y="688996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7573005" y="6858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4" name="ZoneTexte 143"/>
          <p:cNvSpPr txBox="1"/>
          <p:nvPr/>
        </p:nvSpPr>
        <p:spPr>
          <a:xfrm>
            <a:off x="1219200" y="2590800"/>
            <a:ext cx="1640073" cy="70787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fr-FR" sz="2000" b="1" dirty="0" err="1"/>
              <a:t>Red</a:t>
            </a:r>
            <a:r>
              <a:rPr lang="fr-FR" sz="2000" b="1" dirty="0"/>
              <a:t> </a:t>
            </a:r>
            <a:r>
              <a:rPr lang="fr-FR" sz="2000" b="1" dirty="0" err="1"/>
              <a:t>Journals</a:t>
            </a:r>
            <a:r>
              <a:rPr lang="fr-FR" sz="2000" b="1" dirty="0"/>
              <a:t> </a:t>
            </a:r>
            <a:r>
              <a:rPr lang="fr-FR" sz="2000" b="1" dirty="0" err="1"/>
              <a:t>Physics</a:t>
            </a:r>
            <a:endParaRPr lang="fr-FR" sz="2000" b="1" dirty="0"/>
          </a:p>
        </p:txBody>
      </p:sp>
      <p:sp>
        <p:nvSpPr>
          <p:cNvPr id="145" name="ZoneTexte 144"/>
          <p:cNvSpPr txBox="1"/>
          <p:nvPr/>
        </p:nvSpPr>
        <p:spPr>
          <a:xfrm>
            <a:off x="3276600" y="2590800"/>
            <a:ext cx="1600200" cy="70787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fr-FR" sz="2000" b="1" dirty="0" err="1"/>
              <a:t>Red</a:t>
            </a:r>
            <a:r>
              <a:rPr lang="fr-FR" sz="2000" b="1" dirty="0"/>
              <a:t> </a:t>
            </a:r>
            <a:r>
              <a:rPr lang="fr-FR" sz="2000" b="1" dirty="0" err="1"/>
              <a:t>Journals</a:t>
            </a:r>
            <a:r>
              <a:rPr lang="fr-FR" sz="2000" b="1" dirty="0"/>
              <a:t> STM</a:t>
            </a:r>
          </a:p>
        </p:txBody>
      </p:sp>
      <p:sp>
        <p:nvSpPr>
          <p:cNvPr id="146" name="ZoneTexte 145"/>
          <p:cNvSpPr txBox="1"/>
          <p:nvPr/>
        </p:nvSpPr>
        <p:spPr>
          <a:xfrm>
            <a:off x="1219200" y="1447800"/>
            <a:ext cx="5013960" cy="400097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fr-FR" sz="2000" b="1" dirty="0"/>
              <a:t>Ressources à renouveler:</a:t>
            </a:r>
          </a:p>
        </p:txBody>
      </p:sp>
      <p:sp>
        <p:nvSpPr>
          <p:cNvPr id="147" name="ZoneTexte 146"/>
          <p:cNvSpPr txBox="1"/>
          <p:nvPr/>
        </p:nvSpPr>
        <p:spPr>
          <a:xfrm>
            <a:off x="9189720" y="2321016"/>
            <a:ext cx="640080" cy="110798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fr-FR" sz="6600" b="1" dirty="0"/>
              <a:t>+</a:t>
            </a:r>
          </a:p>
        </p:txBody>
      </p:sp>
      <p:sp>
        <p:nvSpPr>
          <p:cNvPr id="148" name="ZoneTexte 147"/>
          <p:cNvSpPr txBox="1"/>
          <p:nvPr/>
        </p:nvSpPr>
        <p:spPr>
          <a:xfrm>
            <a:off x="5257800" y="2568726"/>
            <a:ext cx="1770042" cy="70787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fr-FR" sz="2000" b="1" dirty="0" err="1"/>
              <a:t>Jewel</a:t>
            </a:r>
            <a:r>
              <a:rPr lang="fr-FR" sz="2000" b="1" dirty="0"/>
              <a:t> Journal collection</a:t>
            </a:r>
          </a:p>
        </p:txBody>
      </p:sp>
      <p:sp>
        <p:nvSpPr>
          <p:cNvPr id="149" name="ZoneTexte 148"/>
          <p:cNvSpPr txBox="1"/>
          <p:nvPr/>
        </p:nvSpPr>
        <p:spPr>
          <a:xfrm>
            <a:off x="7391400" y="2568726"/>
            <a:ext cx="1600200" cy="70787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fr-FR" sz="2000" b="1" dirty="0"/>
              <a:t>Blue </a:t>
            </a:r>
            <a:r>
              <a:rPr lang="fr-FR" sz="2000" b="1" dirty="0" err="1"/>
              <a:t>ebooks</a:t>
            </a:r>
            <a:r>
              <a:rPr lang="fr-FR" sz="2000" b="1" dirty="0"/>
              <a:t> </a:t>
            </a:r>
            <a:r>
              <a:rPr lang="fr-FR" sz="2000" b="1" dirty="0" err="1"/>
              <a:t>Arts&amp;Laws</a:t>
            </a:r>
            <a:endParaRPr lang="fr-FR" sz="2000" b="1" dirty="0"/>
          </a:p>
        </p:txBody>
      </p:sp>
      <p:sp>
        <p:nvSpPr>
          <p:cNvPr id="150" name="ZoneTexte 149"/>
          <p:cNvSpPr txBox="1"/>
          <p:nvPr/>
        </p:nvSpPr>
        <p:spPr>
          <a:xfrm>
            <a:off x="9906000" y="2568726"/>
            <a:ext cx="1600200" cy="70787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fr-FR" sz="2000" b="1" dirty="0" err="1"/>
              <a:t>Red</a:t>
            </a:r>
            <a:r>
              <a:rPr lang="fr-FR" sz="2000" b="1" dirty="0"/>
              <a:t> </a:t>
            </a:r>
            <a:r>
              <a:rPr lang="fr-FR" sz="2000" b="1" dirty="0" err="1"/>
              <a:t>Journals</a:t>
            </a:r>
            <a:r>
              <a:rPr lang="fr-FR" sz="2000" b="1" dirty="0"/>
              <a:t> Finance</a:t>
            </a:r>
          </a:p>
        </p:txBody>
      </p:sp>
      <p:sp>
        <p:nvSpPr>
          <p:cNvPr id="156" name="Rectangle 155"/>
          <p:cNvSpPr/>
          <p:nvPr/>
        </p:nvSpPr>
        <p:spPr>
          <a:xfrm>
            <a:off x="3124200" y="18510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sp>
        <p:nvSpPr>
          <p:cNvPr id="157" name="Rectangle 156"/>
          <p:cNvSpPr/>
          <p:nvPr/>
        </p:nvSpPr>
        <p:spPr>
          <a:xfrm>
            <a:off x="5181600" y="18510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sp>
        <p:nvSpPr>
          <p:cNvPr id="158" name="Rectangle 157"/>
          <p:cNvSpPr/>
          <p:nvPr/>
        </p:nvSpPr>
        <p:spPr>
          <a:xfrm>
            <a:off x="7239000" y="18510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sp>
        <p:nvSpPr>
          <p:cNvPr id="159" name="Rectangle 158"/>
          <p:cNvSpPr/>
          <p:nvPr/>
        </p:nvSpPr>
        <p:spPr>
          <a:xfrm>
            <a:off x="9753600" y="18510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sp>
        <p:nvSpPr>
          <p:cNvPr id="160" name="Rectangle à coins arrondis 159"/>
          <p:cNvSpPr/>
          <p:nvPr/>
        </p:nvSpPr>
        <p:spPr>
          <a:xfrm>
            <a:off x="8077200" y="685800"/>
            <a:ext cx="3429000" cy="990600"/>
          </a:xfrm>
          <a:prstGeom prst="roundRect">
            <a:avLst>
              <a:gd name="adj" fmla="val 12407"/>
            </a:avLst>
          </a:prstGeom>
          <a:solidFill>
            <a:srgbClr val="FF8001">
              <a:alpha val="20000"/>
            </a:srgbClr>
          </a:solidFill>
          <a:ln w="6350">
            <a:solidFill>
              <a:srgbClr val="FC79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1" name="ZoneTexte 160"/>
          <p:cNvSpPr txBox="1"/>
          <p:nvPr/>
        </p:nvSpPr>
        <p:spPr>
          <a:xfrm>
            <a:off x="8077200" y="685800"/>
            <a:ext cx="3433697" cy="1015651"/>
          </a:xfrm>
          <a:prstGeom prst="rect">
            <a:avLst/>
          </a:prstGeom>
          <a:noFill/>
          <a:ln>
            <a:noFill/>
          </a:ln>
        </p:spPr>
        <p:txBody>
          <a:bodyPr wrap="square" lIns="91428" tIns="45714" rIns="91428" bIns="45714" rtlCol="0">
            <a:spAutoFit/>
          </a:bodyPr>
          <a:lstStyle/>
          <a:p>
            <a:pPr algn="r"/>
            <a:r>
              <a:rPr lang="fr-FR" sz="2000" b="1" i="1" dirty="0"/>
              <a:t>Contexte institutionnel:</a:t>
            </a:r>
            <a:r>
              <a:rPr lang="fr-FR" sz="2000" i="1" dirty="0"/>
              <a:t> Plusieurs gros projets ont besoin de pouvoir faire du TDM</a:t>
            </a:r>
          </a:p>
        </p:txBody>
      </p:sp>
      <p:sp>
        <p:nvSpPr>
          <p:cNvPr id="172" name="Rectangle 171"/>
          <p:cNvSpPr/>
          <p:nvPr/>
        </p:nvSpPr>
        <p:spPr>
          <a:xfrm>
            <a:off x="609599" y="4922520"/>
            <a:ext cx="11582400" cy="4373880"/>
          </a:xfrm>
          <a:prstGeom prst="rect">
            <a:avLst/>
          </a:prstGeom>
          <a:blipFill>
            <a:blip r:embed="rId2" cstate="print">
              <a:lum bright="10000"/>
            </a:blip>
            <a:stretch>
              <a:fillRect/>
            </a:stretch>
          </a:blip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pic>
        <p:nvPicPr>
          <p:cNvPr id="173" name="Picture 2" descr="D:\A ranger\Cours_HEG\jeu_negociation_trap\idees_design\Border-36--Arvin61r58.png"/>
          <p:cNvPicPr>
            <a:picLocks noChangeAspect="1" noChangeArrowheads="1"/>
          </p:cNvPicPr>
          <p:nvPr/>
        </p:nvPicPr>
        <p:blipFill>
          <a:blip r:embed="rId3" cstate="print"/>
          <a:srcRect l="12982" t="13982" r="46010"/>
          <a:stretch>
            <a:fillRect/>
          </a:stretch>
        </p:blipFill>
        <p:spPr bwMode="auto">
          <a:xfrm rot="5400000">
            <a:off x="2247900" y="3238501"/>
            <a:ext cx="3124198" cy="6553200"/>
          </a:xfrm>
          <a:prstGeom prst="rect">
            <a:avLst/>
          </a:prstGeom>
          <a:noFill/>
        </p:spPr>
      </p:pic>
      <p:pic>
        <p:nvPicPr>
          <p:cNvPr id="174" name="Picture 2" descr="D:\A ranger\Cours_HEG\jeu_negociation_trap\idees_design\Border-36--Arvin61r58.png"/>
          <p:cNvPicPr>
            <a:picLocks noChangeAspect="1" noChangeArrowheads="1"/>
          </p:cNvPicPr>
          <p:nvPr/>
        </p:nvPicPr>
        <p:blipFill>
          <a:blip r:embed="rId3" cstate="print"/>
          <a:srcRect r="46989" b="15003"/>
          <a:stretch>
            <a:fillRect/>
          </a:stretch>
        </p:blipFill>
        <p:spPr bwMode="auto">
          <a:xfrm rot="5400000">
            <a:off x="7009605" y="2743994"/>
            <a:ext cx="4038600" cy="6475413"/>
          </a:xfrm>
          <a:prstGeom prst="rect">
            <a:avLst/>
          </a:prstGeom>
          <a:noFill/>
        </p:spPr>
      </p:pic>
      <p:pic>
        <p:nvPicPr>
          <p:cNvPr id="175" name="Picture 2" descr="D:\A ranger\Cours_HEG\jeu_negociation_trap\idees_design\Border-36--Arvin61r58.png"/>
          <p:cNvPicPr>
            <a:picLocks noChangeAspect="1" noChangeArrowheads="1"/>
          </p:cNvPicPr>
          <p:nvPr/>
        </p:nvPicPr>
        <p:blipFill>
          <a:blip r:embed="rId3" cstate="print"/>
          <a:srcRect l="48010" t="15982"/>
          <a:stretch>
            <a:fillRect/>
          </a:stretch>
        </p:blipFill>
        <p:spPr bwMode="auto">
          <a:xfrm rot="5400000">
            <a:off x="1753393" y="4952206"/>
            <a:ext cx="3960813" cy="6400800"/>
          </a:xfrm>
          <a:prstGeom prst="rect">
            <a:avLst/>
          </a:prstGeom>
          <a:noFill/>
        </p:spPr>
      </p:pic>
      <p:pic>
        <p:nvPicPr>
          <p:cNvPr id="176" name="Picture 2" descr="D:\A ranger\Cours_HEG\jeu_negociation_trap\idees_design\Border-36--Arvin61r58.png"/>
          <p:cNvPicPr>
            <a:picLocks noChangeAspect="1" noChangeArrowheads="1"/>
          </p:cNvPicPr>
          <p:nvPr/>
        </p:nvPicPr>
        <p:blipFill>
          <a:blip r:embed="rId3" cstate="print"/>
          <a:srcRect l="54011" b="13003"/>
          <a:stretch>
            <a:fillRect/>
          </a:stretch>
        </p:blipFill>
        <p:spPr bwMode="auto">
          <a:xfrm rot="5400000">
            <a:off x="7200899" y="5068887"/>
            <a:ext cx="3503613" cy="6627813"/>
          </a:xfrm>
          <a:prstGeom prst="rect">
            <a:avLst/>
          </a:prstGeom>
          <a:noFill/>
        </p:spPr>
      </p:pic>
      <p:sp>
        <p:nvSpPr>
          <p:cNvPr id="177" name="Triangle rectangle 176"/>
          <p:cNvSpPr/>
          <p:nvPr/>
        </p:nvSpPr>
        <p:spPr>
          <a:xfrm rot="5400000">
            <a:off x="1562099" y="3962400"/>
            <a:ext cx="1257300" cy="3162300"/>
          </a:xfrm>
          <a:prstGeom prst="rtTriangle">
            <a:avLst/>
          </a:prstGeom>
          <a:solidFill>
            <a:srgbClr val="6FC408"/>
          </a:solidFill>
          <a:ln w="63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8" name="ZoneTexte 177"/>
          <p:cNvSpPr txBox="1"/>
          <p:nvPr/>
        </p:nvSpPr>
        <p:spPr>
          <a:xfrm>
            <a:off x="685799" y="4953000"/>
            <a:ext cx="1905000" cy="523208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fr-FR" sz="2800" b="1" dirty="0">
                <a:latin typeface="Mistral" pitchFamily="66" charset="0"/>
              </a:rPr>
              <a:t>Institution 2</a:t>
            </a:r>
          </a:p>
        </p:txBody>
      </p:sp>
      <p:sp>
        <p:nvSpPr>
          <p:cNvPr id="179" name="ZoneTexte 178"/>
          <p:cNvSpPr txBox="1"/>
          <p:nvPr/>
        </p:nvSpPr>
        <p:spPr>
          <a:xfrm>
            <a:off x="3534405" y="5203469"/>
            <a:ext cx="1897890" cy="87715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lang="fr-FR" sz="1800" i="1" dirty="0"/>
              <a:t>Utilisateurs =</a:t>
            </a:r>
          </a:p>
          <a:p>
            <a:pPr algn="r">
              <a:spcAft>
                <a:spcPts val="1800"/>
              </a:spcAft>
            </a:pPr>
            <a:r>
              <a:rPr lang="fr-FR" sz="1800" i="1" dirty="0"/>
              <a:t>Budget =</a:t>
            </a:r>
          </a:p>
        </p:txBody>
      </p:sp>
      <p:sp>
        <p:nvSpPr>
          <p:cNvPr id="180" name="Rectangle 179"/>
          <p:cNvSpPr/>
          <p:nvPr/>
        </p:nvSpPr>
        <p:spPr>
          <a:xfrm>
            <a:off x="1066799" y="63468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pic>
        <p:nvPicPr>
          <p:cNvPr id="181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6506205" y="51816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2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6687810" y="51816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6887205" y="51816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7068810" y="51816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5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7268205" y="51816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7" name="Picture 8" descr="Pièce De Monnaie, L'Argent, D'Affaires, Financ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962268">
            <a:off x="6152746" y="5771623"/>
            <a:ext cx="379491" cy="266830"/>
          </a:xfrm>
          <a:prstGeom prst="rect">
            <a:avLst/>
          </a:prstGeom>
          <a:noFill/>
        </p:spPr>
      </p:pic>
      <p:sp>
        <p:nvSpPr>
          <p:cNvPr id="188" name="ZoneTexte 187"/>
          <p:cNvSpPr txBox="1"/>
          <p:nvPr/>
        </p:nvSpPr>
        <p:spPr>
          <a:xfrm>
            <a:off x="5398021" y="5648979"/>
            <a:ext cx="1260584" cy="52322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840"/>
              </a:spcAft>
            </a:pPr>
            <a:r>
              <a:rPr lang="fr-FR" sz="2800" i="1" dirty="0"/>
              <a:t>18 x</a:t>
            </a:r>
          </a:p>
        </p:txBody>
      </p:sp>
      <p:pic>
        <p:nvPicPr>
          <p:cNvPr id="189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5439405" y="51816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5621010" y="51816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1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5820405" y="51816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2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6002010" y="51816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3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6201405" y="5184796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7" name="ZoneTexte 196"/>
          <p:cNvSpPr txBox="1"/>
          <p:nvPr/>
        </p:nvSpPr>
        <p:spPr>
          <a:xfrm>
            <a:off x="1219199" y="5943600"/>
            <a:ext cx="5013960" cy="400097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fr-FR" sz="2000" b="1" dirty="0"/>
              <a:t>Ressources à renouveler:</a:t>
            </a:r>
          </a:p>
        </p:txBody>
      </p:sp>
      <p:sp>
        <p:nvSpPr>
          <p:cNvPr id="198" name="ZoneTexte 197"/>
          <p:cNvSpPr txBox="1"/>
          <p:nvPr/>
        </p:nvSpPr>
        <p:spPr>
          <a:xfrm>
            <a:off x="9189719" y="6816816"/>
            <a:ext cx="640080" cy="110798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fr-FR" sz="6600" b="1" dirty="0"/>
              <a:t>+</a:t>
            </a:r>
          </a:p>
        </p:txBody>
      </p:sp>
      <p:sp>
        <p:nvSpPr>
          <p:cNvPr id="202" name="Rectangle 201"/>
          <p:cNvSpPr/>
          <p:nvPr/>
        </p:nvSpPr>
        <p:spPr>
          <a:xfrm>
            <a:off x="3124199" y="63468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sp>
        <p:nvSpPr>
          <p:cNvPr id="203" name="Rectangle 202"/>
          <p:cNvSpPr/>
          <p:nvPr/>
        </p:nvSpPr>
        <p:spPr>
          <a:xfrm>
            <a:off x="5181599" y="63468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sp>
        <p:nvSpPr>
          <p:cNvPr id="204" name="Rectangle 203"/>
          <p:cNvSpPr/>
          <p:nvPr/>
        </p:nvSpPr>
        <p:spPr>
          <a:xfrm>
            <a:off x="7238999" y="63468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sp>
        <p:nvSpPr>
          <p:cNvPr id="205" name="Rectangle 204"/>
          <p:cNvSpPr/>
          <p:nvPr/>
        </p:nvSpPr>
        <p:spPr>
          <a:xfrm>
            <a:off x="9753599" y="63468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sp>
        <p:nvSpPr>
          <p:cNvPr id="206" name="Rectangle à coins arrondis 205"/>
          <p:cNvSpPr/>
          <p:nvPr/>
        </p:nvSpPr>
        <p:spPr>
          <a:xfrm>
            <a:off x="8077199" y="5181600"/>
            <a:ext cx="3429000" cy="990600"/>
          </a:xfrm>
          <a:prstGeom prst="roundRect">
            <a:avLst>
              <a:gd name="adj" fmla="val 12407"/>
            </a:avLst>
          </a:prstGeom>
          <a:solidFill>
            <a:srgbClr val="6FC408">
              <a:alpha val="12941"/>
            </a:srgbClr>
          </a:solidFill>
          <a:ln w="63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8" name="ZoneTexte 207"/>
          <p:cNvSpPr txBox="1"/>
          <p:nvPr/>
        </p:nvSpPr>
        <p:spPr>
          <a:xfrm>
            <a:off x="1219200" y="7071343"/>
            <a:ext cx="1650531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60" b="1" dirty="0" err="1"/>
              <a:t>Jewel</a:t>
            </a:r>
            <a:r>
              <a:rPr lang="fr-FR" sz="1960" b="1" dirty="0"/>
              <a:t> Journal collection</a:t>
            </a:r>
          </a:p>
        </p:txBody>
      </p:sp>
      <p:sp>
        <p:nvSpPr>
          <p:cNvPr id="209" name="ZoneTexte 208"/>
          <p:cNvSpPr txBox="1"/>
          <p:nvPr/>
        </p:nvSpPr>
        <p:spPr>
          <a:xfrm>
            <a:off x="3276600" y="7086600"/>
            <a:ext cx="1600200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60" b="1" dirty="0"/>
              <a:t>Blue </a:t>
            </a:r>
            <a:r>
              <a:rPr lang="fr-FR" sz="1960" b="1" dirty="0" err="1"/>
              <a:t>ebooks</a:t>
            </a:r>
            <a:r>
              <a:rPr lang="fr-FR" sz="1960" b="1" dirty="0"/>
              <a:t> </a:t>
            </a:r>
            <a:r>
              <a:rPr lang="fr-FR" sz="1960" b="1" dirty="0" err="1"/>
              <a:t>Arts&amp;Laws</a:t>
            </a:r>
            <a:endParaRPr lang="fr-FR" sz="1960" b="1" dirty="0"/>
          </a:p>
        </p:txBody>
      </p:sp>
      <p:sp>
        <p:nvSpPr>
          <p:cNvPr id="210" name="ZoneTexte 209"/>
          <p:cNvSpPr txBox="1"/>
          <p:nvPr/>
        </p:nvSpPr>
        <p:spPr>
          <a:xfrm>
            <a:off x="5334000" y="7086600"/>
            <a:ext cx="1665849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60" b="1" dirty="0"/>
              <a:t>Blue </a:t>
            </a:r>
            <a:r>
              <a:rPr lang="fr-FR" sz="1960" b="1" dirty="0" err="1"/>
              <a:t>Journals</a:t>
            </a:r>
            <a:r>
              <a:rPr lang="fr-FR" sz="1960" b="1" dirty="0"/>
              <a:t> SSH</a:t>
            </a:r>
          </a:p>
        </p:txBody>
      </p:sp>
      <p:sp>
        <p:nvSpPr>
          <p:cNvPr id="211" name="ZoneTexte 210"/>
          <p:cNvSpPr txBox="1"/>
          <p:nvPr/>
        </p:nvSpPr>
        <p:spPr>
          <a:xfrm>
            <a:off x="7391400" y="7086600"/>
            <a:ext cx="1600200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60" b="1" dirty="0" err="1"/>
              <a:t>Purple</a:t>
            </a:r>
            <a:r>
              <a:rPr lang="fr-FR" sz="1960" b="1" dirty="0"/>
              <a:t> Stat </a:t>
            </a:r>
            <a:r>
              <a:rPr lang="fr-FR" sz="1960" b="1" dirty="0" err="1"/>
              <a:t>ebooks</a:t>
            </a:r>
            <a:endParaRPr lang="fr-FR" sz="1960" b="1" dirty="0"/>
          </a:p>
        </p:txBody>
      </p:sp>
      <p:sp>
        <p:nvSpPr>
          <p:cNvPr id="212" name="ZoneTexte 211"/>
          <p:cNvSpPr txBox="1"/>
          <p:nvPr/>
        </p:nvSpPr>
        <p:spPr>
          <a:xfrm>
            <a:off x="9906000" y="7071342"/>
            <a:ext cx="1600200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960" b="1" dirty="0" err="1"/>
              <a:t>Red</a:t>
            </a:r>
            <a:r>
              <a:rPr lang="fr-FR" sz="1960" b="1" dirty="0"/>
              <a:t> </a:t>
            </a:r>
            <a:r>
              <a:rPr lang="fr-FR" sz="1960" b="1" dirty="0" err="1"/>
              <a:t>Journals</a:t>
            </a:r>
            <a:r>
              <a:rPr lang="fr-FR" sz="1960" b="1" dirty="0"/>
              <a:t> SSH</a:t>
            </a:r>
          </a:p>
        </p:txBody>
      </p:sp>
      <p:sp>
        <p:nvSpPr>
          <p:cNvPr id="213" name="ZoneTexte 212"/>
          <p:cNvSpPr txBox="1"/>
          <p:nvPr/>
        </p:nvSpPr>
        <p:spPr>
          <a:xfrm>
            <a:off x="8229600" y="5181600"/>
            <a:ext cx="3229668" cy="101565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r"/>
            <a:r>
              <a:rPr lang="fr-FR" sz="2000" b="1" i="1" dirty="0"/>
              <a:t>Contexte institutionnel: </a:t>
            </a:r>
          </a:p>
          <a:p>
            <a:pPr algn="r"/>
            <a:r>
              <a:rPr lang="fr-FR" sz="2000" i="1" dirty="0"/>
              <a:t>Les </a:t>
            </a:r>
            <a:r>
              <a:rPr lang="fr-FR" sz="2000" i="1" dirty="0" err="1"/>
              <a:t>ebooks</a:t>
            </a:r>
            <a:r>
              <a:rPr lang="fr-FR" sz="2000" i="1" dirty="0"/>
              <a:t> acquis/abonnés doivent être sans DRM</a:t>
            </a:r>
          </a:p>
        </p:txBody>
      </p:sp>
      <p:sp>
        <p:nvSpPr>
          <p:cNvPr id="72" name="ZoneTexte 71"/>
          <p:cNvSpPr txBox="1"/>
          <p:nvPr/>
        </p:nvSpPr>
        <p:spPr>
          <a:xfrm rot="16200000">
            <a:off x="-332973" y="4447773"/>
            <a:ext cx="114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Recto</a:t>
            </a:r>
          </a:p>
        </p:txBody>
      </p:sp>
    </p:spTree>
    <p:extLst>
      <p:ext uri="{BB962C8B-B14F-4D97-AF65-F5344CB8AC3E}">
        <p14:creationId xmlns:p14="http://schemas.microsoft.com/office/powerpoint/2010/main" val="3927542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09599" y="4818722"/>
            <a:ext cx="11582400" cy="437388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pic>
        <p:nvPicPr>
          <p:cNvPr id="13" name="Picture 8" descr="D:\A ranger\EPFL\Cours_HEG\jeu_negociation_trap\cartes_freepik\icones-education-ligne_1284-3742_macrovector.jpg"/>
          <p:cNvPicPr>
            <a:picLocks noChangeAspect="1" noChangeArrowheads="1"/>
          </p:cNvPicPr>
          <p:nvPr/>
        </p:nvPicPr>
        <p:blipFill>
          <a:blip r:embed="rId2" cstate="print"/>
          <a:srcRect r="50160" b="55272"/>
          <a:stretch>
            <a:fillRect/>
          </a:stretch>
        </p:blipFill>
        <p:spPr bwMode="auto">
          <a:xfrm rot="10800000">
            <a:off x="3794562" y="4803482"/>
            <a:ext cx="4839286" cy="4389120"/>
          </a:xfrm>
          <a:prstGeom prst="rect">
            <a:avLst/>
          </a:prstGeom>
          <a:noFill/>
        </p:spPr>
      </p:pic>
      <p:pic>
        <p:nvPicPr>
          <p:cNvPr id="14" name="Picture 8" descr="D:\A ranger\EPFL\Cours_HEG\jeu_negociation_trap\cartes_freepik\icones-education-ligne_1284-3742_macrovector.jpg"/>
          <p:cNvPicPr>
            <a:picLocks noChangeAspect="1" noChangeArrowheads="1"/>
          </p:cNvPicPr>
          <p:nvPr/>
        </p:nvPicPr>
        <p:blipFill>
          <a:blip r:embed="rId2" cstate="print"/>
          <a:srcRect r="91887" b="55272"/>
          <a:stretch>
            <a:fillRect/>
          </a:stretch>
        </p:blipFill>
        <p:spPr bwMode="auto">
          <a:xfrm>
            <a:off x="8214360" y="4803481"/>
            <a:ext cx="3977640" cy="4389121"/>
          </a:xfrm>
          <a:prstGeom prst="rect">
            <a:avLst/>
          </a:prstGeom>
          <a:noFill/>
        </p:spPr>
      </p:pic>
      <p:pic>
        <p:nvPicPr>
          <p:cNvPr id="15" name="Picture 8" descr="D:\A ranger\EPFL\Cours_HEG\jeu_negociation_trap\cartes_freepik\icones-education-ligne_1284-3742_macrovector.jpg"/>
          <p:cNvPicPr>
            <a:picLocks noChangeAspect="1" noChangeArrowheads="1"/>
          </p:cNvPicPr>
          <p:nvPr/>
        </p:nvPicPr>
        <p:blipFill>
          <a:blip r:embed="rId2" cstate="print"/>
          <a:srcRect r="91887" b="55272"/>
          <a:stretch>
            <a:fillRect/>
          </a:stretch>
        </p:blipFill>
        <p:spPr bwMode="auto">
          <a:xfrm>
            <a:off x="609600" y="4803482"/>
            <a:ext cx="3520440" cy="4389120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609600" y="322922"/>
            <a:ext cx="11582400" cy="437388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pic>
        <p:nvPicPr>
          <p:cNvPr id="18" name="Picture 5" descr="D:\A ranger\EPFL\Cours_HEG\jeu_negociation_trap\cartes_freepik\icones-education-ligne_1284-3742_macrovector.jpg"/>
          <p:cNvPicPr>
            <a:picLocks noChangeAspect="1" noChangeArrowheads="1"/>
          </p:cNvPicPr>
          <p:nvPr/>
        </p:nvPicPr>
        <p:blipFill>
          <a:blip r:embed="rId2" cstate="print"/>
          <a:srcRect t="50633" r="50160" b="5431"/>
          <a:stretch>
            <a:fillRect/>
          </a:stretch>
        </p:blipFill>
        <p:spPr bwMode="auto">
          <a:xfrm rot="10800000">
            <a:off x="4052958" y="304800"/>
            <a:ext cx="4710042" cy="4392000"/>
          </a:xfrm>
          <a:prstGeom prst="rect">
            <a:avLst/>
          </a:prstGeom>
          <a:noFill/>
        </p:spPr>
      </p:pic>
      <p:pic>
        <p:nvPicPr>
          <p:cNvPr id="19" name="Picture 5" descr="D:\A ranger\EPFL\Cours_HEG\jeu_negociation_trap\cartes_freepik\icones-education-ligne_1284-3742_macrovector.jpg"/>
          <p:cNvPicPr>
            <a:picLocks noChangeAspect="1" noChangeArrowheads="1"/>
          </p:cNvPicPr>
          <p:nvPr/>
        </p:nvPicPr>
        <p:blipFill>
          <a:blip r:embed="rId2" cstate="print"/>
          <a:srcRect t="50168" r="89568" b="5431"/>
          <a:stretch>
            <a:fillRect/>
          </a:stretch>
        </p:blipFill>
        <p:spPr bwMode="auto">
          <a:xfrm>
            <a:off x="8409313" y="304802"/>
            <a:ext cx="3782687" cy="4392000"/>
          </a:xfrm>
          <a:prstGeom prst="rect">
            <a:avLst/>
          </a:prstGeom>
          <a:noFill/>
        </p:spPr>
      </p:pic>
      <p:pic>
        <p:nvPicPr>
          <p:cNvPr id="20" name="Picture 5" descr="D:\A ranger\EPFL\Cours_HEG\jeu_negociation_trap\cartes_freepik\icones-education-ligne_1284-3742_macrovector.jpg"/>
          <p:cNvPicPr>
            <a:picLocks noChangeAspect="1" noChangeArrowheads="1"/>
          </p:cNvPicPr>
          <p:nvPr/>
        </p:nvPicPr>
        <p:blipFill>
          <a:blip r:embed="rId2" cstate="print"/>
          <a:srcRect t="50659" r="89568" b="5431"/>
          <a:stretch>
            <a:fillRect/>
          </a:stretch>
        </p:blipFill>
        <p:spPr bwMode="auto">
          <a:xfrm>
            <a:off x="609600" y="307682"/>
            <a:ext cx="3668518" cy="4389120"/>
          </a:xfrm>
          <a:prstGeom prst="rect">
            <a:avLst/>
          </a:prstGeom>
          <a:noFill/>
        </p:spPr>
      </p:pic>
      <p:sp>
        <p:nvSpPr>
          <p:cNvPr id="10" name="ZoneTexte 9"/>
          <p:cNvSpPr txBox="1"/>
          <p:nvPr/>
        </p:nvSpPr>
        <p:spPr>
          <a:xfrm rot="16200000">
            <a:off x="-332973" y="4447773"/>
            <a:ext cx="114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Verso</a:t>
            </a:r>
          </a:p>
        </p:txBody>
      </p:sp>
    </p:spTree>
    <p:extLst>
      <p:ext uri="{BB962C8B-B14F-4D97-AF65-F5344CB8AC3E}">
        <p14:creationId xmlns:p14="http://schemas.microsoft.com/office/powerpoint/2010/main" val="3501429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426720"/>
            <a:ext cx="11582400" cy="4373880"/>
          </a:xfrm>
          <a:prstGeom prst="rect">
            <a:avLst/>
          </a:prstGeom>
          <a:blipFill>
            <a:blip r:embed="rId2" cstate="print">
              <a:lum bright="10000"/>
            </a:blip>
            <a:stretch>
              <a:fillRect/>
            </a:stretch>
          </a:blip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pic>
        <p:nvPicPr>
          <p:cNvPr id="1026" name="Picture 2" descr="D:\A ranger\Cours_HEG\jeu_negociation_trap\idees_design\Border-36--Arvin61r58.png"/>
          <p:cNvPicPr>
            <a:picLocks noChangeAspect="1" noChangeArrowheads="1"/>
          </p:cNvPicPr>
          <p:nvPr/>
        </p:nvPicPr>
        <p:blipFill>
          <a:blip r:embed="rId3" cstate="print"/>
          <a:srcRect l="12982" t="13982" r="46010"/>
          <a:stretch>
            <a:fillRect/>
          </a:stretch>
        </p:blipFill>
        <p:spPr bwMode="auto">
          <a:xfrm rot="5400000">
            <a:off x="2247901" y="-1257299"/>
            <a:ext cx="3124198" cy="6553200"/>
          </a:xfrm>
          <a:prstGeom prst="rect">
            <a:avLst/>
          </a:prstGeom>
          <a:noFill/>
        </p:spPr>
      </p:pic>
      <p:pic>
        <p:nvPicPr>
          <p:cNvPr id="90" name="Picture 2" descr="D:\A ranger\Cours_HEG\jeu_negociation_trap\idees_design\Border-36--Arvin61r58.png"/>
          <p:cNvPicPr>
            <a:picLocks noChangeAspect="1" noChangeArrowheads="1"/>
          </p:cNvPicPr>
          <p:nvPr/>
        </p:nvPicPr>
        <p:blipFill>
          <a:blip r:embed="rId3" cstate="print"/>
          <a:srcRect r="46989" b="15003"/>
          <a:stretch>
            <a:fillRect/>
          </a:stretch>
        </p:blipFill>
        <p:spPr bwMode="auto">
          <a:xfrm rot="5400000">
            <a:off x="7009606" y="-1751806"/>
            <a:ext cx="4038600" cy="6475413"/>
          </a:xfrm>
          <a:prstGeom prst="rect">
            <a:avLst/>
          </a:prstGeom>
          <a:noFill/>
        </p:spPr>
      </p:pic>
      <p:pic>
        <p:nvPicPr>
          <p:cNvPr id="91" name="Picture 2" descr="D:\A ranger\Cours_HEG\jeu_negociation_trap\idees_design\Border-36--Arvin61r58.png"/>
          <p:cNvPicPr>
            <a:picLocks noChangeAspect="1" noChangeArrowheads="1"/>
          </p:cNvPicPr>
          <p:nvPr/>
        </p:nvPicPr>
        <p:blipFill>
          <a:blip r:embed="rId3" cstate="print"/>
          <a:srcRect l="48010" t="15982"/>
          <a:stretch>
            <a:fillRect/>
          </a:stretch>
        </p:blipFill>
        <p:spPr bwMode="auto">
          <a:xfrm rot="5400000">
            <a:off x="1753394" y="456406"/>
            <a:ext cx="3960813" cy="6400800"/>
          </a:xfrm>
          <a:prstGeom prst="rect">
            <a:avLst/>
          </a:prstGeom>
          <a:noFill/>
        </p:spPr>
      </p:pic>
      <p:pic>
        <p:nvPicPr>
          <p:cNvPr id="92" name="Picture 2" descr="D:\A ranger\Cours_HEG\jeu_negociation_trap\idees_design\Border-36--Arvin61r58.png"/>
          <p:cNvPicPr>
            <a:picLocks noChangeAspect="1" noChangeArrowheads="1"/>
          </p:cNvPicPr>
          <p:nvPr/>
        </p:nvPicPr>
        <p:blipFill>
          <a:blip r:embed="rId3" cstate="print"/>
          <a:srcRect l="54011" b="13003"/>
          <a:stretch>
            <a:fillRect/>
          </a:stretch>
        </p:blipFill>
        <p:spPr bwMode="auto">
          <a:xfrm rot="5400000">
            <a:off x="7200900" y="573087"/>
            <a:ext cx="3503613" cy="6627813"/>
          </a:xfrm>
          <a:prstGeom prst="rect">
            <a:avLst/>
          </a:prstGeom>
          <a:noFill/>
        </p:spPr>
      </p:pic>
      <p:sp>
        <p:nvSpPr>
          <p:cNvPr id="96" name="Triangle rectangle 95"/>
          <p:cNvSpPr/>
          <p:nvPr/>
        </p:nvSpPr>
        <p:spPr>
          <a:xfrm rot="5400000">
            <a:off x="1562100" y="-533400"/>
            <a:ext cx="1257300" cy="3162300"/>
          </a:xfrm>
          <a:prstGeom prst="rtTriangle">
            <a:avLst/>
          </a:prstGeom>
          <a:solidFill>
            <a:srgbClr val="FEE57A"/>
          </a:solidFill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ZoneTexte 96"/>
          <p:cNvSpPr txBox="1"/>
          <p:nvPr/>
        </p:nvSpPr>
        <p:spPr>
          <a:xfrm>
            <a:off x="685800" y="457200"/>
            <a:ext cx="1905000" cy="523208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fr-FR" sz="2800" b="1" dirty="0">
                <a:latin typeface="Mistral" pitchFamily="66" charset="0"/>
              </a:rPr>
              <a:t>Institution 3</a:t>
            </a:r>
          </a:p>
        </p:txBody>
      </p:sp>
      <p:sp>
        <p:nvSpPr>
          <p:cNvPr id="98" name="ZoneTexte 97"/>
          <p:cNvSpPr txBox="1"/>
          <p:nvPr/>
        </p:nvSpPr>
        <p:spPr>
          <a:xfrm>
            <a:off x="3505200" y="707669"/>
            <a:ext cx="1897890" cy="87715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lang="fr-FR" sz="1800" i="1" dirty="0"/>
              <a:t>Utilisateurs =</a:t>
            </a:r>
          </a:p>
          <a:p>
            <a:pPr algn="r">
              <a:spcAft>
                <a:spcPts val="1800"/>
              </a:spcAft>
            </a:pPr>
            <a:r>
              <a:rPr lang="fr-FR" sz="1800" i="1" dirty="0"/>
              <a:t>Budget =</a:t>
            </a:r>
          </a:p>
        </p:txBody>
      </p:sp>
      <p:sp>
        <p:nvSpPr>
          <p:cNvPr id="99" name="Rectangle 98"/>
          <p:cNvSpPr/>
          <p:nvPr/>
        </p:nvSpPr>
        <p:spPr>
          <a:xfrm>
            <a:off x="1066800" y="18510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pic>
        <p:nvPicPr>
          <p:cNvPr id="108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6477000" y="6858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6658605" y="6858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" name="Picture 8" descr="Pièce De Monnaie, L'Argent, D'Affaires, Financ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962268">
            <a:off x="6123541" y="1275823"/>
            <a:ext cx="379491" cy="266830"/>
          </a:xfrm>
          <a:prstGeom prst="rect">
            <a:avLst/>
          </a:prstGeom>
          <a:noFill/>
        </p:spPr>
      </p:pic>
      <p:sp>
        <p:nvSpPr>
          <p:cNvPr id="130" name="ZoneTexte 129"/>
          <p:cNvSpPr txBox="1"/>
          <p:nvPr/>
        </p:nvSpPr>
        <p:spPr>
          <a:xfrm>
            <a:off x="5368816" y="1153179"/>
            <a:ext cx="1260584" cy="52322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840"/>
              </a:spcAft>
            </a:pPr>
            <a:r>
              <a:rPr lang="fr-FR" sz="2800" i="1" dirty="0"/>
              <a:t>10 x</a:t>
            </a:r>
          </a:p>
        </p:txBody>
      </p:sp>
      <p:pic>
        <p:nvPicPr>
          <p:cNvPr id="133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5410200" y="6858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5591805" y="6858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5791200" y="6858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5972805" y="6858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9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6172200" y="688996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" name="ZoneTexte 145"/>
          <p:cNvSpPr txBox="1"/>
          <p:nvPr/>
        </p:nvSpPr>
        <p:spPr>
          <a:xfrm>
            <a:off x="1219200" y="1447800"/>
            <a:ext cx="5013960" cy="400097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fr-FR" sz="2000" b="1" dirty="0"/>
              <a:t>Ressources à renouveler:</a:t>
            </a:r>
          </a:p>
        </p:txBody>
      </p:sp>
      <p:sp>
        <p:nvSpPr>
          <p:cNvPr id="147" name="ZoneTexte 146"/>
          <p:cNvSpPr txBox="1"/>
          <p:nvPr/>
        </p:nvSpPr>
        <p:spPr>
          <a:xfrm>
            <a:off x="9189720" y="2321016"/>
            <a:ext cx="640080" cy="110798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fr-FR" sz="6600" b="1" dirty="0"/>
              <a:t>+</a:t>
            </a:r>
          </a:p>
        </p:txBody>
      </p:sp>
      <p:sp>
        <p:nvSpPr>
          <p:cNvPr id="156" name="Rectangle 155"/>
          <p:cNvSpPr/>
          <p:nvPr/>
        </p:nvSpPr>
        <p:spPr>
          <a:xfrm>
            <a:off x="3124200" y="18510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sp>
        <p:nvSpPr>
          <p:cNvPr id="157" name="Rectangle 156"/>
          <p:cNvSpPr/>
          <p:nvPr/>
        </p:nvSpPr>
        <p:spPr>
          <a:xfrm>
            <a:off x="5181600" y="18510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sp>
        <p:nvSpPr>
          <p:cNvPr id="158" name="Rectangle 157"/>
          <p:cNvSpPr/>
          <p:nvPr/>
        </p:nvSpPr>
        <p:spPr>
          <a:xfrm>
            <a:off x="7239000" y="18510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sp>
        <p:nvSpPr>
          <p:cNvPr id="159" name="Rectangle 158"/>
          <p:cNvSpPr/>
          <p:nvPr/>
        </p:nvSpPr>
        <p:spPr>
          <a:xfrm>
            <a:off x="9753600" y="18510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sp>
        <p:nvSpPr>
          <p:cNvPr id="160" name="Rectangle à coins arrondis 159"/>
          <p:cNvSpPr/>
          <p:nvPr/>
        </p:nvSpPr>
        <p:spPr>
          <a:xfrm>
            <a:off x="7467600" y="685800"/>
            <a:ext cx="4038600" cy="990600"/>
          </a:xfrm>
          <a:prstGeom prst="roundRect">
            <a:avLst>
              <a:gd name="adj" fmla="val 12407"/>
            </a:avLst>
          </a:prstGeom>
          <a:solidFill>
            <a:srgbClr val="FEE57A">
              <a:alpha val="25098"/>
            </a:srgbClr>
          </a:solidFill>
          <a:ln w="6350">
            <a:solidFill>
              <a:srgbClr val="FEE5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2" name="Rectangle 171"/>
          <p:cNvSpPr/>
          <p:nvPr/>
        </p:nvSpPr>
        <p:spPr>
          <a:xfrm>
            <a:off x="609599" y="4922520"/>
            <a:ext cx="11582400" cy="4373880"/>
          </a:xfrm>
          <a:prstGeom prst="rect">
            <a:avLst/>
          </a:prstGeom>
          <a:blipFill>
            <a:blip r:embed="rId2" cstate="print">
              <a:lum bright="10000"/>
            </a:blip>
            <a:stretch>
              <a:fillRect/>
            </a:stretch>
          </a:blip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pic>
        <p:nvPicPr>
          <p:cNvPr id="173" name="Picture 2" descr="D:\A ranger\Cours_HEG\jeu_negociation_trap\idees_design\Border-36--Arvin61r58.png"/>
          <p:cNvPicPr>
            <a:picLocks noChangeAspect="1" noChangeArrowheads="1"/>
          </p:cNvPicPr>
          <p:nvPr/>
        </p:nvPicPr>
        <p:blipFill>
          <a:blip r:embed="rId3" cstate="print"/>
          <a:srcRect l="12982" t="13982" r="46010"/>
          <a:stretch>
            <a:fillRect/>
          </a:stretch>
        </p:blipFill>
        <p:spPr bwMode="auto">
          <a:xfrm rot="5400000">
            <a:off x="2247900" y="3238501"/>
            <a:ext cx="3124198" cy="6553200"/>
          </a:xfrm>
          <a:prstGeom prst="rect">
            <a:avLst/>
          </a:prstGeom>
          <a:noFill/>
        </p:spPr>
      </p:pic>
      <p:pic>
        <p:nvPicPr>
          <p:cNvPr id="174" name="Picture 2" descr="D:\A ranger\Cours_HEG\jeu_negociation_trap\idees_design\Border-36--Arvin61r58.png"/>
          <p:cNvPicPr>
            <a:picLocks noChangeAspect="1" noChangeArrowheads="1"/>
          </p:cNvPicPr>
          <p:nvPr/>
        </p:nvPicPr>
        <p:blipFill>
          <a:blip r:embed="rId3" cstate="print"/>
          <a:srcRect r="46989" b="15003"/>
          <a:stretch>
            <a:fillRect/>
          </a:stretch>
        </p:blipFill>
        <p:spPr bwMode="auto">
          <a:xfrm rot="5400000">
            <a:off x="7009605" y="2743994"/>
            <a:ext cx="4038600" cy="6475413"/>
          </a:xfrm>
          <a:prstGeom prst="rect">
            <a:avLst/>
          </a:prstGeom>
          <a:noFill/>
        </p:spPr>
      </p:pic>
      <p:pic>
        <p:nvPicPr>
          <p:cNvPr id="175" name="Picture 2" descr="D:\A ranger\Cours_HEG\jeu_negociation_trap\idees_design\Border-36--Arvin61r58.png"/>
          <p:cNvPicPr>
            <a:picLocks noChangeAspect="1" noChangeArrowheads="1"/>
          </p:cNvPicPr>
          <p:nvPr/>
        </p:nvPicPr>
        <p:blipFill>
          <a:blip r:embed="rId3" cstate="print"/>
          <a:srcRect l="48010" t="15982"/>
          <a:stretch>
            <a:fillRect/>
          </a:stretch>
        </p:blipFill>
        <p:spPr bwMode="auto">
          <a:xfrm rot="5400000">
            <a:off x="1753393" y="4952206"/>
            <a:ext cx="3960813" cy="6400800"/>
          </a:xfrm>
          <a:prstGeom prst="rect">
            <a:avLst/>
          </a:prstGeom>
          <a:noFill/>
        </p:spPr>
      </p:pic>
      <p:pic>
        <p:nvPicPr>
          <p:cNvPr id="176" name="Picture 2" descr="D:\A ranger\Cours_HEG\jeu_negociation_trap\idees_design\Border-36--Arvin61r58.png"/>
          <p:cNvPicPr>
            <a:picLocks noChangeAspect="1" noChangeArrowheads="1"/>
          </p:cNvPicPr>
          <p:nvPr/>
        </p:nvPicPr>
        <p:blipFill>
          <a:blip r:embed="rId3" cstate="print"/>
          <a:srcRect l="54011" b="13003"/>
          <a:stretch>
            <a:fillRect/>
          </a:stretch>
        </p:blipFill>
        <p:spPr bwMode="auto">
          <a:xfrm rot="5400000">
            <a:off x="7200899" y="5068887"/>
            <a:ext cx="3503613" cy="6627813"/>
          </a:xfrm>
          <a:prstGeom prst="rect">
            <a:avLst/>
          </a:prstGeom>
          <a:noFill/>
        </p:spPr>
      </p:pic>
      <p:sp>
        <p:nvSpPr>
          <p:cNvPr id="177" name="Triangle rectangle 176"/>
          <p:cNvSpPr/>
          <p:nvPr/>
        </p:nvSpPr>
        <p:spPr>
          <a:xfrm rot="5400000">
            <a:off x="1562099" y="3962400"/>
            <a:ext cx="1257300" cy="3162300"/>
          </a:xfrm>
          <a:prstGeom prst="rtTriangle">
            <a:avLst/>
          </a:prstGeom>
          <a:solidFill>
            <a:srgbClr val="FFC043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8" name="ZoneTexte 177"/>
          <p:cNvSpPr txBox="1"/>
          <p:nvPr/>
        </p:nvSpPr>
        <p:spPr>
          <a:xfrm>
            <a:off x="685799" y="4953000"/>
            <a:ext cx="1905000" cy="523208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fr-FR" sz="2800" b="1" dirty="0">
                <a:latin typeface="Mistral" pitchFamily="66" charset="0"/>
              </a:rPr>
              <a:t>Institution 4</a:t>
            </a:r>
          </a:p>
        </p:txBody>
      </p:sp>
      <p:sp>
        <p:nvSpPr>
          <p:cNvPr id="179" name="ZoneTexte 178"/>
          <p:cNvSpPr txBox="1"/>
          <p:nvPr/>
        </p:nvSpPr>
        <p:spPr>
          <a:xfrm>
            <a:off x="3534405" y="5203469"/>
            <a:ext cx="1897890" cy="87715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lang="fr-FR" sz="1800" i="1" dirty="0"/>
              <a:t>Utilisateurs =</a:t>
            </a:r>
          </a:p>
          <a:p>
            <a:pPr algn="r">
              <a:spcAft>
                <a:spcPts val="1800"/>
              </a:spcAft>
            </a:pPr>
            <a:r>
              <a:rPr lang="fr-FR" sz="1800" i="1" dirty="0"/>
              <a:t>Budget =</a:t>
            </a:r>
          </a:p>
        </p:txBody>
      </p:sp>
      <p:sp>
        <p:nvSpPr>
          <p:cNvPr id="180" name="Rectangle 179"/>
          <p:cNvSpPr/>
          <p:nvPr/>
        </p:nvSpPr>
        <p:spPr>
          <a:xfrm>
            <a:off x="1066799" y="63468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pic>
        <p:nvPicPr>
          <p:cNvPr id="187" name="Picture 8" descr="Pièce De Monnaie, L'Argent, D'Affaires, Financ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962268">
            <a:off x="6059248" y="5771623"/>
            <a:ext cx="379491" cy="266830"/>
          </a:xfrm>
          <a:prstGeom prst="rect">
            <a:avLst/>
          </a:prstGeom>
          <a:noFill/>
        </p:spPr>
      </p:pic>
      <p:sp>
        <p:nvSpPr>
          <p:cNvPr id="188" name="ZoneTexte 187"/>
          <p:cNvSpPr txBox="1"/>
          <p:nvPr/>
        </p:nvSpPr>
        <p:spPr>
          <a:xfrm>
            <a:off x="5398021" y="5648979"/>
            <a:ext cx="1260584" cy="52322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>
              <a:spcAft>
                <a:spcPts val="840"/>
              </a:spcAft>
            </a:pPr>
            <a:r>
              <a:rPr lang="fr-FR" sz="2800" i="1" dirty="0"/>
              <a:t> 9 x</a:t>
            </a:r>
          </a:p>
        </p:txBody>
      </p:sp>
      <p:pic>
        <p:nvPicPr>
          <p:cNvPr id="189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5439405" y="51816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5621010" y="51816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1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5820405" y="51816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2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6002010" y="5181600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3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4678" t="2632" r="6433" b="2632"/>
          <a:stretch>
            <a:fillRect/>
          </a:stretch>
        </p:blipFill>
        <p:spPr bwMode="auto">
          <a:xfrm>
            <a:off x="6201405" y="5184796"/>
            <a:ext cx="199395" cy="37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7" name="ZoneTexte 196"/>
          <p:cNvSpPr txBox="1"/>
          <p:nvPr/>
        </p:nvSpPr>
        <p:spPr>
          <a:xfrm>
            <a:off x="1219199" y="5943600"/>
            <a:ext cx="5013960" cy="400097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fr-FR" sz="2000" b="1" dirty="0"/>
              <a:t>Ressources à renouveler:</a:t>
            </a:r>
          </a:p>
        </p:txBody>
      </p:sp>
      <p:sp>
        <p:nvSpPr>
          <p:cNvPr id="198" name="ZoneTexte 197"/>
          <p:cNvSpPr txBox="1"/>
          <p:nvPr/>
        </p:nvSpPr>
        <p:spPr>
          <a:xfrm>
            <a:off x="9189719" y="6816816"/>
            <a:ext cx="640080" cy="110798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fr-FR" sz="6600" b="1" dirty="0"/>
              <a:t>+</a:t>
            </a:r>
          </a:p>
        </p:txBody>
      </p:sp>
      <p:sp>
        <p:nvSpPr>
          <p:cNvPr id="202" name="Rectangle 201"/>
          <p:cNvSpPr/>
          <p:nvPr/>
        </p:nvSpPr>
        <p:spPr>
          <a:xfrm>
            <a:off x="3124199" y="63468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sp>
        <p:nvSpPr>
          <p:cNvPr id="203" name="Rectangle 202"/>
          <p:cNvSpPr/>
          <p:nvPr/>
        </p:nvSpPr>
        <p:spPr>
          <a:xfrm>
            <a:off x="5181599" y="63468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sp>
        <p:nvSpPr>
          <p:cNvPr id="204" name="Rectangle 203"/>
          <p:cNvSpPr/>
          <p:nvPr/>
        </p:nvSpPr>
        <p:spPr>
          <a:xfrm>
            <a:off x="7238999" y="63468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sp>
        <p:nvSpPr>
          <p:cNvPr id="205" name="Rectangle 204"/>
          <p:cNvSpPr/>
          <p:nvPr/>
        </p:nvSpPr>
        <p:spPr>
          <a:xfrm>
            <a:off x="9753599" y="6346800"/>
            <a:ext cx="1944000" cy="23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sp>
        <p:nvSpPr>
          <p:cNvPr id="206" name="Rectangle à coins arrondis 205"/>
          <p:cNvSpPr/>
          <p:nvPr/>
        </p:nvSpPr>
        <p:spPr>
          <a:xfrm>
            <a:off x="7315200" y="5181600"/>
            <a:ext cx="4190999" cy="990600"/>
          </a:xfrm>
          <a:prstGeom prst="roundRect">
            <a:avLst>
              <a:gd name="adj" fmla="val 12407"/>
            </a:avLst>
          </a:prstGeom>
          <a:solidFill>
            <a:srgbClr val="FFC043">
              <a:alpha val="12941"/>
            </a:srgbClr>
          </a:solidFill>
          <a:ln w="6350">
            <a:solidFill>
              <a:srgbClr val="FFC0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ZoneTexte 71"/>
          <p:cNvSpPr txBox="1"/>
          <p:nvPr/>
        </p:nvSpPr>
        <p:spPr>
          <a:xfrm>
            <a:off x="7467600" y="685800"/>
            <a:ext cx="4343400" cy="101565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r>
              <a:rPr lang="fr-FR" sz="2000" b="1" i="1" dirty="0"/>
              <a:t>Contexte institutionnel:</a:t>
            </a:r>
            <a:r>
              <a:rPr lang="fr-FR" sz="2000" i="1" dirty="0"/>
              <a:t> </a:t>
            </a:r>
          </a:p>
          <a:p>
            <a:r>
              <a:rPr lang="fr-FR" sz="1950" i="1" spc="-90" dirty="0"/>
              <a:t>Le PCA est recommandé pour tout abonnement, accès pérenne pour les achats</a:t>
            </a:r>
          </a:p>
        </p:txBody>
      </p:sp>
      <p:sp>
        <p:nvSpPr>
          <p:cNvPr id="73" name="ZoneTexte 72"/>
          <p:cNvSpPr txBox="1"/>
          <p:nvPr/>
        </p:nvSpPr>
        <p:spPr>
          <a:xfrm>
            <a:off x="1219200" y="2590800"/>
            <a:ext cx="1600200" cy="70787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fr-FR" sz="2000" b="1" dirty="0" err="1"/>
              <a:t>Red</a:t>
            </a:r>
            <a:r>
              <a:rPr lang="fr-FR" sz="2000" b="1" dirty="0"/>
              <a:t> </a:t>
            </a:r>
            <a:r>
              <a:rPr lang="fr-FR" sz="2000" b="1" dirty="0" err="1"/>
              <a:t>Journals</a:t>
            </a:r>
            <a:r>
              <a:rPr lang="fr-FR" sz="2000" b="1" dirty="0"/>
              <a:t> Finance</a:t>
            </a:r>
          </a:p>
        </p:txBody>
      </p:sp>
      <p:sp>
        <p:nvSpPr>
          <p:cNvPr id="74" name="ZoneTexte 73"/>
          <p:cNvSpPr txBox="1"/>
          <p:nvPr/>
        </p:nvSpPr>
        <p:spPr>
          <a:xfrm>
            <a:off x="3124200" y="2590800"/>
            <a:ext cx="1880367" cy="70787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fr-FR" sz="2000" b="1" dirty="0"/>
              <a:t>Blue </a:t>
            </a:r>
            <a:r>
              <a:rPr lang="fr-FR" sz="2000" b="1" dirty="0" err="1"/>
              <a:t>Ref</a:t>
            </a:r>
            <a:r>
              <a:rPr lang="fr-FR" sz="2000" b="1" dirty="0"/>
              <a:t> Works STM</a:t>
            </a:r>
          </a:p>
        </p:txBody>
      </p:sp>
      <p:sp>
        <p:nvSpPr>
          <p:cNvPr id="75" name="ZoneTexte 74"/>
          <p:cNvSpPr txBox="1"/>
          <p:nvPr/>
        </p:nvSpPr>
        <p:spPr>
          <a:xfrm>
            <a:off x="5276587" y="2568726"/>
            <a:ext cx="1733813" cy="70787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fr-FR" sz="2000" b="1" dirty="0" err="1"/>
              <a:t>Purple</a:t>
            </a:r>
            <a:r>
              <a:rPr lang="fr-FR" sz="2000" b="1" dirty="0"/>
              <a:t> Math </a:t>
            </a:r>
            <a:r>
              <a:rPr lang="fr-FR" sz="2000" b="1" dirty="0" err="1"/>
              <a:t>ebooks</a:t>
            </a:r>
            <a:endParaRPr lang="fr-FR" sz="2000" b="1" dirty="0"/>
          </a:p>
        </p:txBody>
      </p:sp>
      <p:sp>
        <p:nvSpPr>
          <p:cNvPr id="76" name="ZoneTexte 75"/>
          <p:cNvSpPr txBox="1"/>
          <p:nvPr/>
        </p:nvSpPr>
        <p:spPr>
          <a:xfrm>
            <a:off x="7315200" y="2590800"/>
            <a:ext cx="1813560" cy="70787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fr-FR" sz="2000" b="1" dirty="0"/>
              <a:t>Blue </a:t>
            </a:r>
            <a:r>
              <a:rPr lang="fr-FR" sz="2000" b="1" dirty="0" err="1"/>
              <a:t>Journals</a:t>
            </a:r>
            <a:r>
              <a:rPr lang="fr-FR" sz="2000" b="1" dirty="0"/>
              <a:t> STM</a:t>
            </a:r>
          </a:p>
        </p:txBody>
      </p:sp>
      <p:sp>
        <p:nvSpPr>
          <p:cNvPr id="77" name="ZoneTexte 76"/>
          <p:cNvSpPr txBox="1"/>
          <p:nvPr/>
        </p:nvSpPr>
        <p:spPr>
          <a:xfrm>
            <a:off x="9829800" y="2590800"/>
            <a:ext cx="1813560" cy="70787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fr-FR" sz="2000" b="1" dirty="0" err="1"/>
              <a:t>Red</a:t>
            </a:r>
            <a:r>
              <a:rPr lang="fr-FR" sz="2000" b="1" dirty="0"/>
              <a:t> </a:t>
            </a:r>
            <a:r>
              <a:rPr lang="fr-FR" sz="2000" b="1" dirty="0" err="1"/>
              <a:t>Journals</a:t>
            </a:r>
            <a:r>
              <a:rPr lang="fr-FR" sz="2000" b="1" dirty="0"/>
              <a:t> </a:t>
            </a:r>
            <a:r>
              <a:rPr lang="fr-FR" sz="2000" b="1" dirty="0" err="1"/>
              <a:t>Physics</a:t>
            </a:r>
            <a:endParaRPr lang="fr-FR" sz="2000" b="1" dirty="0"/>
          </a:p>
        </p:txBody>
      </p:sp>
      <p:sp>
        <p:nvSpPr>
          <p:cNvPr id="78" name="ZoneTexte 77"/>
          <p:cNvSpPr txBox="1"/>
          <p:nvPr/>
        </p:nvSpPr>
        <p:spPr>
          <a:xfrm>
            <a:off x="7315200" y="5156549"/>
            <a:ext cx="4241416" cy="1015651"/>
          </a:xfrm>
          <a:prstGeom prst="rect">
            <a:avLst/>
          </a:prstGeom>
          <a:solidFill>
            <a:srgbClr val="FFAC33">
              <a:alpha val="14902"/>
            </a:srgbClr>
          </a:solidFill>
        </p:spPr>
        <p:txBody>
          <a:bodyPr wrap="square" lIns="91428" tIns="45714" rIns="91428" bIns="45714" rtlCol="0">
            <a:spAutoFit/>
          </a:bodyPr>
          <a:lstStyle/>
          <a:p>
            <a:r>
              <a:rPr lang="fr-FR" sz="2000" b="1" i="1" dirty="0"/>
              <a:t>Contexte institutionnel: </a:t>
            </a:r>
          </a:p>
          <a:p>
            <a:r>
              <a:rPr lang="fr-FR" sz="2000" i="1" spc="-90" dirty="0"/>
              <a:t>DDP car votre budget </a:t>
            </a:r>
            <a:r>
              <a:rPr lang="fr-FR" sz="2000" i="1" spc="-90" dirty="0" err="1"/>
              <a:t>print</a:t>
            </a:r>
            <a:r>
              <a:rPr lang="fr-FR" sz="2000" i="1" spc="-90" dirty="0"/>
              <a:t> baisse ; </a:t>
            </a:r>
            <a:r>
              <a:rPr lang="fr-FR" sz="2000" i="1" spc="-90" dirty="0" err="1"/>
              <a:t>price</a:t>
            </a:r>
            <a:r>
              <a:rPr lang="fr-FR" sz="2000" i="1" spc="-90" dirty="0"/>
              <a:t> cap car restrictions de budget l’année prochaine</a:t>
            </a:r>
            <a:endParaRPr lang="fr-FR" sz="2000" i="1" dirty="0"/>
          </a:p>
        </p:txBody>
      </p:sp>
      <p:sp>
        <p:nvSpPr>
          <p:cNvPr id="79" name="ZoneTexte 78"/>
          <p:cNvSpPr txBox="1"/>
          <p:nvPr/>
        </p:nvSpPr>
        <p:spPr>
          <a:xfrm>
            <a:off x="1219200" y="7118652"/>
            <a:ext cx="1600200" cy="70787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fr-FR" sz="2000" b="1" dirty="0" err="1"/>
              <a:t>Red</a:t>
            </a:r>
            <a:r>
              <a:rPr lang="fr-FR" sz="2000" b="1" dirty="0"/>
              <a:t> </a:t>
            </a:r>
            <a:r>
              <a:rPr lang="fr-FR" sz="2000" b="1" dirty="0" err="1"/>
              <a:t>Journals</a:t>
            </a:r>
            <a:r>
              <a:rPr lang="fr-FR" sz="2000" b="1" dirty="0"/>
              <a:t> SSH</a:t>
            </a:r>
          </a:p>
        </p:txBody>
      </p:sp>
      <p:sp>
        <p:nvSpPr>
          <p:cNvPr id="80" name="ZoneTexte 79"/>
          <p:cNvSpPr txBox="1"/>
          <p:nvPr/>
        </p:nvSpPr>
        <p:spPr>
          <a:xfrm>
            <a:off x="3246120" y="7118652"/>
            <a:ext cx="1706880" cy="70787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fr-FR" sz="2000" b="1" dirty="0"/>
              <a:t>Blue </a:t>
            </a:r>
            <a:r>
              <a:rPr lang="fr-FR" sz="2000" b="1" dirty="0" err="1"/>
              <a:t>Journals</a:t>
            </a:r>
            <a:r>
              <a:rPr lang="fr-FR" sz="2000" b="1" dirty="0"/>
              <a:t> STM</a:t>
            </a:r>
          </a:p>
        </p:txBody>
      </p:sp>
      <p:sp>
        <p:nvSpPr>
          <p:cNvPr id="81" name="ZoneTexte 80"/>
          <p:cNvSpPr txBox="1"/>
          <p:nvPr/>
        </p:nvSpPr>
        <p:spPr>
          <a:xfrm>
            <a:off x="5276587" y="7118652"/>
            <a:ext cx="1733813" cy="70787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fr-FR" sz="2000" b="1" dirty="0" err="1"/>
              <a:t>Red</a:t>
            </a:r>
            <a:r>
              <a:rPr lang="fr-FR" sz="2000" b="1" dirty="0"/>
              <a:t> </a:t>
            </a:r>
            <a:r>
              <a:rPr lang="fr-FR" sz="2000" b="1" dirty="0" err="1"/>
              <a:t>Journals</a:t>
            </a:r>
            <a:r>
              <a:rPr lang="fr-FR" sz="2000" b="1" dirty="0"/>
              <a:t> STM</a:t>
            </a:r>
          </a:p>
        </p:txBody>
      </p:sp>
      <p:sp>
        <p:nvSpPr>
          <p:cNvPr id="82" name="ZoneTexte 81"/>
          <p:cNvSpPr txBox="1"/>
          <p:nvPr/>
        </p:nvSpPr>
        <p:spPr>
          <a:xfrm>
            <a:off x="7360920" y="7118652"/>
            <a:ext cx="1706880" cy="70787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fr-FR" sz="2000" b="1" dirty="0" err="1"/>
              <a:t>Red</a:t>
            </a:r>
            <a:r>
              <a:rPr lang="fr-FR" sz="2000" b="1" dirty="0"/>
              <a:t> </a:t>
            </a:r>
            <a:r>
              <a:rPr lang="fr-FR" sz="2000" b="1" dirty="0" err="1"/>
              <a:t>Journals</a:t>
            </a:r>
            <a:r>
              <a:rPr lang="fr-FR" sz="2000" b="1" dirty="0"/>
              <a:t> Finance</a:t>
            </a:r>
          </a:p>
        </p:txBody>
      </p:sp>
      <p:sp>
        <p:nvSpPr>
          <p:cNvPr id="83" name="ZoneTexte 82"/>
          <p:cNvSpPr txBox="1"/>
          <p:nvPr/>
        </p:nvSpPr>
        <p:spPr>
          <a:xfrm>
            <a:off x="9829800" y="7140726"/>
            <a:ext cx="1813560" cy="707874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fr-FR" sz="2000" b="1" dirty="0"/>
              <a:t>Pearl Journal collection</a:t>
            </a:r>
          </a:p>
        </p:txBody>
      </p:sp>
      <p:sp>
        <p:nvSpPr>
          <p:cNvPr id="62" name="ZoneTexte 61"/>
          <p:cNvSpPr txBox="1"/>
          <p:nvPr/>
        </p:nvSpPr>
        <p:spPr>
          <a:xfrm rot="16200000">
            <a:off x="-332973" y="4447773"/>
            <a:ext cx="114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Recto</a:t>
            </a:r>
          </a:p>
        </p:txBody>
      </p:sp>
    </p:spTree>
    <p:extLst>
      <p:ext uri="{BB962C8B-B14F-4D97-AF65-F5344CB8AC3E}">
        <p14:creationId xmlns:p14="http://schemas.microsoft.com/office/powerpoint/2010/main" val="3927542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09600" y="320042"/>
            <a:ext cx="11582400" cy="437388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pic>
        <p:nvPicPr>
          <p:cNvPr id="12" name="Picture 7" descr="D:\A ranger\EPFL\Cours_HEG\jeu_negociation_trap\cartes_freepik\icones-education-ligne_1284-3742_macrovector.jpg"/>
          <p:cNvPicPr>
            <a:picLocks noChangeAspect="1" noChangeArrowheads="1"/>
          </p:cNvPicPr>
          <p:nvPr/>
        </p:nvPicPr>
        <p:blipFill rotWithShape="1">
          <a:blip r:embed="rId2" cstate="print"/>
          <a:srcRect l="51006" r="1" b="55272"/>
          <a:stretch/>
        </p:blipFill>
        <p:spPr bwMode="auto">
          <a:xfrm rot="10800000">
            <a:off x="4160520" y="320042"/>
            <a:ext cx="4710330" cy="4373879"/>
          </a:xfrm>
          <a:prstGeom prst="rect">
            <a:avLst/>
          </a:prstGeom>
          <a:noFill/>
        </p:spPr>
      </p:pic>
      <p:pic>
        <p:nvPicPr>
          <p:cNvPr id="13" name="Picture 7" descr="D:\A ranger\EPFL\Cours_HEG\jeu_negociation_trap\cartes_freepik\icones-education-ligne_1284-3742_macrovector.jpg"/>
          <p:cNvPicPr>
            <a:picLocks noChangeAspect="1" noChangeArrowheads="1"/>
          </p:cNvPicPr>
          <p:nvPr/>
        </p:nvPicPr>
        <p:blipFill>
          <a:blip r:embed="rId2" cstate="print"/>
          <a:srcRect l="50582" r="41994" b="55272"/>
          <a:stretch>
            <a:fillRect/>
          </a:stretch>
        </p:blipFill>
        <p:spPr bwMode="auto">
          <a:xfrm>
            <a:off x="8427720" y="304800"/>
            <a:ext cx="3764280" cy="4389121"/>
          </a:xfrm>
          <a:prstGeom prst="rect">
            <a:avLst/>
          </a:prstGeom>
          <a:noFill/>
        </p:spPr>
      </p:pic>
      <p:pic>
        <p:nvPicPr>
          <p:cNvPr id="14" name="Picture 7" descr="D:\A ranger\EPFL\Cours_HEG\jeu_negociation_trap\cartes_freepik\icones-education-ligne_1284-3742_macrovector.jpg"/>
          <p:cNvPicPr>
            <a:picLocks noChangeAspect="1" noChangeArrowheads="1"/>
          </p:cNvPicPr>
          <p:nvPr/>
        </p:nvPicPr>
        <p:blipFill>
          <a:blip r:embed="rId2" cstate="print"/>
          <a:srcRect l="50582" r="41994" b="55272"/>
          <a:stretch>
            <a:fillRect/>
          </a:stretch>
        </p:blipFill>
        <p:spPr bwMode="auto">
          <a:xfrm>
            <a:off x="609600" y="320042"/>
            <a:ext cx="3764280" cy="4373880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609599" y="4815842"/>
            <a:ext cx="11582400" cy="437388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fr-FR" sz="3500" dirty="0"/>
          </a:p>
        </p:txBody>
      </p:sp>
      <p:pic>
        <p:nvPicPr>
          <p:cNvPr id="17" name="Picture 6" descr="D:\A ranger\EPFL\Cours_HEG\jeu_negociation_trap\cartes_freepik\icones-education-ligne_1284-3742_macrovector.jpg"/>
          <p:cNvPicPr>
            <a:picLocks noChangeAspect="1" noChangeArrowheads="1"/>
          </p:cNvPicPr>
          <p:nvPr/>
        </p:nvPicPr>
        <p:blipFill rotWithShape="1">
          <a:blip r:embed="rId2" cstate="print"/>
          <a:srcRect l="50791" t="50659" r="-1" b="5431"/>
          <a:stretch/>
        </p:blipFill>
        <p:spPr bwMode="auto">
          <a:xfrm rot="10800000">
            <a:off x="4114801" y="4800602"/>
            <a:ext cx="4792821" cy="4389120"/>
          </a:xfrm>
          <a:prstGeom prst="rect">
            <a:avLst/>
          </a:prstGeom>
          <a:noFill/>
        </p:spPr>
      </p:pic>
      <p:pic>
        <p:nvPicPr>
          <p:cNvPr id="18" name="Picture 6" descr="D:\A ranger\EPFL\Cours_HEG\jeu_negociation_trap\cartes_freepik\icones-education-ligne_1284-3742_macrovector.jpg"/>
          <p:cNvPicPr>
            <a:picLocks noChangeAspect="1" noChangeArrowheads="1"/>
          </p:cNvPicPr>
          <p:nvPr/>
        </p:nvPicPr>
        <p:blipFill>
          <a:blip r:embed="rId2" cstate="print"/>
          <a:srcRect l="51017" t="50332" r="40743" b="5431"/>
          <a:stretch>
            <a:fillRect/>
          </a:stretch>
        </p:blipFill>
        <p:spPr bwMode="auto">
          <a:xfrm>
            <a:off x="8427718" y="4791293"/>
            <a:ext cx="3764282" cy="4398429"/>
          </a:xfrm>
          <a:prstGeom prst="rect">
            <a:avLst/>
          </a:prstGeom>
          <a:noFill/>
        </p:spPr>
      </p:pic>
      <p:pic>
        <p:nvPicPr>
          <p:cNvPr id="19" name="Picture 6" descr="D:\A ranger\EPFL\Cours_HEG\jeu_negociation_trap\cartes_freepik\icones-education-ligne_1284-3742_macrovector.jpg"/>
          <p:cNvPicPr>
            <a:picLocks noChangeAspect="1" noChangeArrowheads="1"/>
          </p:cNvPicPr>
          <p:nvPr/>
        </p:nvPicPr>
        <p:blipFill>
          <a:blip r:embed="rId2" cstate="print"/>
          <a:srcRect l="51017" t="50332" r="40743" b="5431"/>
          <a:stretch>
            <a:fillRect/>
          </a:stretch>
        </p:blipFill>
        <p:spPr bwMode="auto">
          <a:xfrm>
            <a:off x="609600" y="4800600"/>
            <a:ext cx="3625946" cy="4419600"/>
          </a:xfrm>
          <a:prstGeom prst="rect">
            <a:avLst/>
          </a:prstGeom>
          <a:noFill/>
        </p:spPr>
      </p:pic>
      <p:sp>
        <p:nvSpPr>
          <p:cNvPr id="11" name="ZoneTexte 10"/>
          <p:cNvSpPr txBox="1"/>
          <p:nvPr/>
        </p:nvSpPr>
        <p:spPr>
          <a:xfrm rot="16200000">
            <a:off x="-332973" y="4447773"/>
            <a:ext cx="1143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Verso</a:t>
            </a:r>
          </a:p>
        </p:txBody>
      </p:sp>
    </p:spTree>
    <p:extLst>
      <p:ext uri="{BB962C8B-B14F-4D97-AF65-F5344CB8AC3E}">
        <p14:creationId xmlns:p14="http://schemas.microsoft.com/office/powerpoint/2010/main" val="4069872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Credits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2743200" y="2057400"/>
            <a:ext cx="78486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Frame vector created by </a:t>
            </a:r>
            <a:r>
              <a:rPr lang="en-US" dirty="0" err="1"/>
              <a:t>macrovector</a:t>
            </a:r>
            <a:r>
              <a:rPr lang="en-US" dirty="0"/>
              <a:t> - www.freepik.com</a:t>
            </a:r>
            <a:endParaRPr lang="fr-FR" dirty="0"/>
          </a:p>
        </p:txBody>
      </p:sp>
      <p:pic>
        <p:nvPicPr>
          <p:cNvPr id="1026" name="Picture 2" descr="F:\Cours_Celine\jeu_negociation_trap\cartes_freepik\icones-education-ligne_1284-3742_macrovec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819400"/>
            <a:ext cx="2971800" cy="2971800"/>
          </a:xfrm>
          <a:prstGeom prst="rect">
            <a:avLst/>
          </a:prstGeom>
          <a:noFill/>
        </p:spPr>
      </p:pic>
      <p:pic>
        <p:nvPicPr>
          <p:cNvPr id="1027" name="Picture 3" descr="F:\Cours_Celine\jeu_negociation_trap\cartes_freepik\museum-2x2-design-concept_1284-12279_macrovector.jpg"/>
          <p:cNvPicPr>
            <a:picLocks noChangeAspect="1" noChangeArrowheads="1"/>
          </p:cNvPicPr>
          <p:nvPr/>
        </p:nvPicPr>
        <p:blipFill>
          <a:blip r:embed="rId3" cstate="print"/>
          <a:srcRect r="51220" b="51220"/>
          <a:stretch>
            <a:fillRect/>
          </a:stretch>
        </p:blipFill>
        <p:spPr bwMode="auto">
          <a:xfrm>
            <a:off x="1905000" y="2819400"/>
            <a:ext cx="1440000" cy="1440000"/>
          </a:xfrm>
          <a:prstGeom prst="rect">
            <a:avLst/>
          </a:prstGeom>
          <a:noFill/>
        </p:spPr>
      </p:pic>
      <p:pic>
        <p:nvPicPr>
          <p:cNvPr id="1028" name="Picture 4" descr="F:\Cours_Celine\jeu_negociation_trap\cartes_freepik\law-icon-flat_98292-1521_macrovector.jpg"/>
          <p:cNvPicPr>
            <a:picLocks noChangeAspect="1" noChangeArrowheads="1"/>
          </p:cNvPicPr>
          <p:nvPr/>
        </p:nvPicPr>
        <p:blipFill>
          <a:blip r:embed="rId4" cstate="print"/>
          <a:srcRect r="51220" b="51220"/>
          <a:stretch>
            <a:fillRect/>
          </a:stretch>
        </p:blipFill>
        <p:spPr bwMode="auto">
          <a:xfrm>
            <a:off x="381000" y="2819400"/>
            <a:ext cx="1440000" cy="1440000"/>
          </a:xfrm>
          <a:prstGeom prst="rect">
            <a:avLst/>
          </a:prstGeom>
          <a:noFill/>
        </p:spPr>
      </p:pic>
      <p:pic>
        <p:nvPicPr>
          <p:cNvPr id="1030" name="Picture 6" descr="F:\Cours_Celine\jeu_negociation_trap\cartes_freepik\science-icons-set_98292-437_macrovector.jpg"/>
          <p:cNvPicPr>
            <a:picLocks noChangeAspect="1" noChangeArrowheads="1"/>
          </p:cNvPicPr>
          <p:nvPr/>
        </p:nvPicPr>
        <p:blipFill>
          <a:blip r:embed="rId5" cstate="print"/>
          <a:srcRect l="51220" t="51220"/>
          <a:stretch>
            <a:fillRect/>
          </a:stretch>
        </p:blipFill>
        <p:spPr bwMode="auto">
          <a:xfrm>
            <a:off x="381000" y="4343400"/>
            <a:ext cx="1440000" cy="1440000"/>
          </a:xfrm>
          <a:prstGeom prst="rect">
            <a:avLst/>
          </a:prstGeom>
          <a:noFill/>
        </p:spPr>
      </p:pic>
      <p:pic>
        <p:nvPicPr>
          <p:cNvPr id="1031" name="Picture 7" descr="F:\Cours_Celine\jeu_negociation_trap\cartes_freepik\13066.jpg"/>
          <p:cNvPicPr>
            <a:picLocks noChangeAspect="1" noChangeArrowheads="1"/>
          </p:cNvPicPr>
          <p:nvPr/>
        </p:nvPicPr>
        <p:blipFill>
          <a:blip r:embed="rId6" cstate="print"/>
          <a:srcRect l="51220" t="51220"/>
          <a:stretch>
            <a:fillRect/>
          </a:stretch>
        </p:blipFill>
        <p:spPr bwMode="auto">
          <a:xfrm>
            <a:off x="6477000" y="4343400"/>
            <a:ext cx="1440000" cy="1440000"/>
          </a:xfrm>
          <a:prstGeom prst="rect">
            <a:avLst/>
          </a:prstGeom>
          <a:noFill/>
        </p:spPr>
      </p:pic>
      <p:pic>
        <p:nvPicPr>
          <p:cNvPr id="1032" name="Picture 8" descr="F:\Cours_Celine\jeu_negociation_trap\cartes_freepik\14717.jpg"/>
          <p:cNvPicPr>
            <a:picLocks noChangeAspect="1" noChangeArrowheads="1"/>
          </p:cNvPicPr>
          <p:nvPr/>
        </p:nvPicPr>
        <p:blipFill>
          <a:blip r:embed="rId7" cstate="print"/>
          <a:srcRect l="51220" t="51220"/>
          <a:stretch>
            <a:fillRect/>
          </a:stretch>
        </p:blipFill>
        <p:spPr bwMode="auto">
          <a:xfrm>
            <a:off x="6477000" y="2819400"/>
            <a:ext cx="1440000" cy="1440000"/>
          </a:xfrm>
          <a:prstGeom prst="rect">
            <a:avLst/>
          </a:prstGeom>
          <a:noFill/>
        </p:spPr>
      </p:pic>
      <p:pic>
        <p:nvPicPr>
          <p:cNvPr id="1033" name="Picture 9" descr="F:\Cours_Celine\jeu_negociation_trap\cartes_freepik\ensemble-plat-renovation_98292-1179_macrovector.jpg"/>
          <p:cNvPicPr>
            <a:picLocks noChangeAspect="1" noChangeArrowheads="1"/>
          </p:cNvPicPr>
          <p:nvPr/>
        </p:nvPicPr>
        <p:blipFill>
          <a:blip r:embed="rId8" cstate="print"/>
          <a:srcRect r="52273" b="50568"/>
          <a:stretch>
            <a:fillRect/>
          </a:stretch>
        </p:blipFill>
        <p:spPr bwMode="auto">
          <a:xfrm>
            <a:off x="11049000" y="4315200"/>
            <a:ext cx="1425104" cy="1476000"/>
          </a:xfrm>
          <a:prstGeom prst="rect">
            <a:avLst/>
          </a:prstGeom>
          <a:noFill/>
        </p:spPr>
      </p:pic>
      <p:pic>
        <p:nvPicPr>
          <p:cNvPr id="14" name="Picture 8" descr="F:\Cours_Celine\jeu_negociation_trap\cartes_freepik\14717.jpg"/>
          <p:cNvPicPr>
            <a:picLocks noChangeAspect="1" noChangeArrowheads="1"/>
          </p:cNvPicPr>
          <p:nvPr/>
        </p:nvPicPr>
        <p:blipFill>
          <a:blip r:embed="rId7" cstate="print"/>
          <a:srcRect l="51220" b="51220"/>
          <a:stretch>
            <a:fillRect/>
          </a:stretch>
        </p:blipFill>
        <p:spPr bwMode="auto">
          <a:xfrm>
            <a:off x="1905000" y="4343400"/>
            <a:ext cx="1440000" cy="1440000"/>
          </a:xfrm>
          <a:prstGeom prst="rect">
            <a:avLst/>
          </a:prstGeom>
          <a:noFill/>
        </p:spPr>
      </p:pic>
      <p:pic>
        <p:nvPicPr>
          <p:cNvPr id="15" name="Picture 8" descr="F:\Cours_Celine\jeu_negociation_trap\cartes_freepik\14717.jpg"/>
          <p:cNvPicPr>
            <a:picLocks noChangeAspect="1" noChangeArrowheads="1"/>
          </p:cNvPicPr>
          <p:nvPr/>
        </p:nvPicPr>
        <p:blipFill>
          <a:blip r:embed="rId7" cstate="print"/>
          <a:srcRect t="51220" r="51220"/>
          <a:stretch>
            <a:fillRect/>
          </a:stretch>
        </p:blipFill>
        <p:spPr bwMode="auto">
          <a:xfrm>
            <a:off x="8001000" y="2819400"/>
            <a:ext cx="1440000" cy="1440000"/>
          </a:xfrm>
          <a:prstGeom prst="rect">
            <a:avLst/>
          </a:prstGeom>
          <a:noFill/>
        </p:spPr>
      </p:pic>
      <p:pic>
        <p:nvPicPr>
          <p:cNvPr id="1034" name="Picture 10" descr="F:\Cours_Celine\jeu_negociation_trap\cartes_freepik\concept-investissement-roupie-indienne_freepik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001000" y="4343400"/>
            <a:ext cx="1440000" cy="1440000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2971800" y="6248400"/>
            <a:ext cx="78486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Frame vector created by </a:t>
            </a:r>
            <a:r>
              <a:rPr lang="en-US" dirty="0" err="1"/>
              <a:t>totallyout</a:t>
            </a:r>
            <a:r>
              <a:rPr lang="en-US" dirty="0"/>
              <a:t> - www.freepik.com</a:t>
            </a:r>
            <a:endParaRPr lang="fr-FR" dirty="0"/>
          </a:p>
        </p:txBody>
      </p:sp>
      <p:pic>
        <p:nvPicPr>
          <p:cNvPr id="1035" name="Picture 11" descr="F:\Cours_Celine\jeu_negociation_trap\cartes_freepik\grunge-rubber-stamp-texte-annule_12454-2620_totallyout.jpg"/>
          <p:cNvPicPr>
            <a:picLocks noChangeAspect="1" noChangeArrowheads="1"/>
          </p:cNvPicPr>
          <p:nvPr/>
        </p:nvPicPr>
        <p:blipFill>
          <a:blip r:embed="rId10" cstate="print"/>
          <a:srcRect l="50000" t="12310" r="11661" b="51216"/>
          <a:stretch>
            <a:fillRect/>
          </a:stretch>
        </p:blipFill>
        <p:spPr bwMode="auto">
          <a:xfrm>
            <a:off x="5181600" y="6781800"/>
            <a:ext cx="2286000" cy="2286000"/>
          </a:xfrm>
          <a:prstGeom prst="rect">
            <a:avLst/>
          </a:prstGeom>
          <a:noFill/>
        </p:spPr>
      </p:pic>
      <p:pic>
        <p:nvPicPr>
          <p:cNvPr id="19" name="Picture 6" descr="F:\Cours_Celine\jeu_negociation_trap\cartes_freepik\science-icons-set_98292-437_macrovector.jpg"/>
          <p:cNvPicPr>
            <a:picLocks noChangeAspect="1" noChangeArrowheads="1"/>
          </p:cNvPicPr>
          <p:nvPr/>
        </p:nvPicPr>
        <p:blipFill>
          <a:blip r:embed="rId5" cstate="print"/>
          <a:srcRect r="51220" b="51220"/>
          <a:stretch>
            <a:fillRect/>
          </a:stretch>
        </p:blipFill>
        <p:spPr bwMode="auto">
          <a:xfrm>
            <a:off x="9525000" y="4343400"/>
            <a:ext cx="1440000" cy="1440000"/>
          </a:xfrm>
          <a:prstGeom prst="rect">
            <a:avLst/>
          </a:prstGeom>
          <a:noFill/>
        </p:spPr>
      </p:pic>
      <p:pic>
        <p:nvPicPr>
          <p:cNvPr id="1036" name="Picture 12" descr="F:\Cours_Celine\jeu_negociation_trap\cartes_freepik\jeu-cartes-equipement-scientifique_1284-9863_macrovector.jpg"/>
          <p:cNvPicPr>
            <a:picLocks noChangeAspect="1" noChangeArrowheads="1"/>
          </p:cNvPicPr>
          <p:nvPr/>
        </p:nvPicPr>
        <p:blipFill>
          <a:blip r:embed="rId11" cstate="print"/>
          <a:srcRect r="51278" b="50000"/>
          <a:stretch>
            <a:fillRect/>
          </a:stretch>
        </p:blipFill>
        <p:spPr bwMode="auto">
          <a:xfrm>
            <a:off x="11049000" y="2789430"/>
            <a:ext cx="1440000" cy="1477770"/>
          </a:xfrm>
          <a:prstGeom prst="rect">
            <a:avLst/>
          </a:prstGeom>
          <a:noFill/>
        </p:spPr>
      </p:pic>
      <p:pic>
        <p:nvPicPr>
          <p:cNvPr id="1037" name="Picture 13" descr="F:\Cours_Celine\jeu_negociation_trap\cartes_freepik\illustration-commerciale-donnees-statistiques_gstudioimagen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525000" y="2819400"/>
            <a:ext cx="1440000" cy="14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322</Words>
  <Application>Microsoft Office PowerPoint</Application>
  <PresentationFormat>A3 (297 x 420 mm)</PresentationFormat>
  <Paragraphs>87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Mistral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Credits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Diego</dc:creator>
  <cp:lastModifiedBy>Portable de pret 2</cp:lastModifiedBy>
  <cp:revision>121</cp:revision>
  <cp:lastPrinted>2019-12-12T17:00:48Z</cp:lastPrinted>
  <dcterms:created xsi:type="dcterms:W3CDTF">2006-08-16T00:00:00Z</dcterms:created>
  <dcterms:modified xsi:type="dcterms:W3CDTF">2020-03-22T16:50:59Z</dcterms:modified>
</cp:coreProperties>
</file>