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6202025" cy="16202025"/>
  <p:notesSz cx="6794500" cy="9906000"/>
  <p:defaultTextStyle>
    <a:defPPr>
      <a:defRPr lang="en-US"/>
    </a:defPPr>
    <a:lvl1pPr marL="0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25719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51438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77157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702876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628595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554313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80032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405751" algn="l" defTabSz="1851438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4032" userDrawn="1">
          <p15:clr>
            <a:srgbClr val="A4A3A4"/>
          </p15:clr>
        </p15:guide>
        <p15:guide id="3" orient="horz" pos="5103">
          <p15:clr>
            <a:srgbClr val="A4A3A4"/>
          </p15:clr>
        </p15:guide>
        <p15:guide id="4" pos="51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9E6B5"/>
    <a:srgbClr val="FFFFFF"/>
    <a:srgbClr val="101C1C"/>
    <a:srgbClr val="0099FF"/>
    <a:srgbClr val="009900"/>
    <a:srgbClr val="FFFF00"/>
    <a:srgbClr val="FF3300"/>
    <a:srgbClr val="2F8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80" autoAdjust="0"/>
    <p:restoredTop sz="94660"/>
  </p:normalViewPr>
  <p:slideViewPr>
    <p:cSldViewPr>
      <p:cViewPr>
        <p:scale>
          <a:sx n="50" d="100"/>
          <a:sy n="50" d="100"/>
        </p:scale>
        <p:origin x="29" y="-1094"/>
      </p:cViewPr>
      <p:guideLst>
        <p:guide orient="horz" pos="3024"/>
        <p:guide pos="4032"/>
        <p:guide orient="horz" pos="5103"/>
        <p:guide pos="51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5153" y="5033132"/>
            <a:ext cx="13771721" cy="347293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0304" y="9181148"/>
            <a:ext cx="11341418" cy="41405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257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5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77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702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628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554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80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405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46469" y="648834"/>
            <a:ext cx="3645455" cy="138242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101" y="648834"/>
            <a:ext cx="10666333" cy="138242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9848" y="10411304"/>
            <a:ext cx="13771721" cy="3217902"/>
          </a:xfrm>
        </p:spPr>
        <p:txBody>
          <a:bodyPr anchor="t"/>
          <a:lstStyle>
            <a:lvl1pPr algn="l">
              <a:defRPr sz="81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9848" y="6867110"/>
            <a:ext cx="13771721" cy="3544193"/>
          </a:xfrm>
        </p:spPr>
        <p:txBody>
          <a:bodyPr anchor="b"/>
          <a:lstStyle>
            <a:lvl1pPr marL="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1pPr>
            <a:lvl2pPr marL="92571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51438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7715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70287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628595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55431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80032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40575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102" y="3780475"/>
            <a:ext cx="7155894" cy="10692587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6030" y="3780475"/>
            <a:ext cx="7155894" cy="10692587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102" y="3626706"/>
            <a:ext cx="7158708" cy="1511438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5719" indent="0">
              <a:buNone/>
              <a:defRPr sz="4100" b="1"/>
            </a:lvl2pPr>
            <a:lvl3pPr marL="1851438" indent="0">
              <a:buNone/>
              <a:defRPr sz="3600" b="1"/>
            </a:lvl3pPr>
            <a:lvl4pPr marL="2777157" indent="0">
              <a:buNone/>
              <a:defRPr sz="3200" b="1"/>
            </a:lvl4pPr>
            <a:lvl5pPr marL="3702876" indent="0">
              <a:buNone/>
              <a:defRPr sz="3200" b="1"/>
            </a:lvl5pPr>
            <a:lvl6pPr marL="4628595" indent="0">
              <a:buNone/>
              <a:defRPr sz="3200" b="1"/>
            </a:lvl6pPr>
            <a:lvl7pPr marL="5554313" indent="0">
              <a:buNone/>
              <a:defRPr sz="3200" b="1"/>
            </a:lvl7pPr>
            <a:lvl8pPr marL="6480032" indent="0">
              <a:buNone/>
              <a:defRPr sz="3200" b="1"/>
            </a:lvl8pPr>
            <a:lvl9pPr marL="7405751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0102" y="5138142"/>
            <a:ext cx="7158708" cy="9334918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0405" y="3626706"/>
            <a:ext cx="7161520" cy="1511438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25719" indent="0">
              <a:buNone/>
              <a:defRPr sz="4100" b="1"/>
            </a:lvl2pPr>
            <a:lvl3pPr marL="1851438" indent="0">
              <a:buNone/>
              <a:defRPr sz="3600" b="1"/>
            </a:lvl3pPr>
            <a:lvl4pPr marL="2777157" indent="0">
              <a:buNone/>
              <a:defRPr sz="3200" b="1"/>
            </a:lvl4pPr>
            <a:lvl5pPr marL="3702876" indent="0">
              <a:buNone/>
              <a:defRPr sz="3200" b="1"/>
            </a:lvl5pPr>
            <a:lvl6pPr marL="4628595" indent="0">
              <a:buNone/>
              <a:defRPr sz="3200" b="1"/>
            </a:lvl6pPr>
            <a:lvl7pPr marL="5554313" indent="0">
              <a:buNone/>
              <a:defRPr sz="3200" b="1"/>
            </a:lvl7pPr>
            <a:lvl8pPr marL="6480032" indent="0">
              <a:buNone/>
              <a:defRPr sz="3200" b="1"/>
            </a:lvl8pPr>
            <a:lvl9pPr marL="7405751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0405" y="5138142"/>
            <a:ext cx="7161520" cy="9334918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103" y="645080"/>
            <a:ext cx="5330354" cy="2745343"/>
          </a:xfrm>
        </p:spPr>
        <p:txBody>
          <a:bodyPr anchor="b"/>
          <a:lstStyle>
            <a:lvl1pPr algn="l">
              <a:defRPr sz="4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4541" y="645082"/>
            <a:ext cx="9057383" cy="13827979"/>
          </a:xfrm>
        </p:spPr>
        <p:txBody>
          <a:bodyPr/>
          <a:lstStyle>
            <a:lvl1pPr>
              <a:defRPr sz="6400"/>
            </a:lvl1pPr>
            <a:lvl2pPr>
              <a:defRPr sz="5700"/>
            </a:lvl2pPr>
            <a:lvl3pPr>
              <a:defRPr sz="48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103" y="3390426"/>
            <a:ext cx="5330354" cy="11082636"/>
          </a:xfrm>
        </p:spPr>
        <p:txBody>
          <a:bodyPr/>
          <a:lstStyle>
            <a:lvl1pPr marL="0" indent="0">
              <a:buNone/>
              <a:defRPr sz="2800"/>
            </a:lvl1pPr>
            <a:lvl2pPr marL="925719" indent="0">
              <a:buNone/>
              <a:defRPr sz="2500"/>
            </a:lvl2pPr>
            <a:lvl3pPr marL="1851438" indent="0">
              <a:buNone/>
              <a:defRPr sz="2000"/>
            </a:lvl3pPr>
            <a:lvl4pPr marL="2777157" indent="0">
              <a:buNone/>
              <a:defRPr sz="1800"/>
            </a:lvl4pPr>
            <a:lvl5pPr marL="3702876" indent="0">
              <a:buNone/>
              <a:defRPr sz="1800"/>
            </a:lvl5pPr>
            <a:lvl6pPr marL="4628595" indent="0">
              <a:buNone/>
              <a:defRPr sz="1800"/>
            </a:lvl6pPr>
            <a:lvl7pPr marL="5554313" indent="0">
              <a:buNone/>
              <a:defRPr sz="1800"/>
            </a:lvl7pPr>
            <a:lvl8pPr marL="6480032" indent="0">
              <a:buNone/>
              <a:defRPr sz="1800"/>
            </a:lvl8pPr>
            <a:lvl9pPr marL="7405751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711" y="11341419"/>
            <a:ext cx="9721215" cy="1338918"/>
          </a:xfrm>
        </p:spPr>
        <p:txBody>
          <a:bodyPr anchor="b"/>
          <a:lstStyle>
            <a:lvl1pPr algn="l">
              <a:defRPr sz="41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75711" y="1447682"/>
            <a:ext cx="9721215" cy="9721215"/>
          </a:xfrm>
        </p:spPr>
        <p:txBody>
          <a:bodyPr/>
          <a:lstStyle>
            <a:lvl1pPr marL="0" indent="0">
              <a:buNone/>
              <a:defRPr sz="6400"/>
            </a:lvl1pPr>
            <a:lvl2pPr marL="925719" indent="0">
              <a:buNone/>
              <a:defRPr sz="5700"/>
            </a:lvl2pPr>
            <a:lvl3pPr marL="1851438" indent="0">
              <a:buNone/>
              <a:defRPr sz="4800"/>
            </a:lvl3pPr>
            <a:lvl4pPr marL="2777157" indent="0">
              <a:buNone/>
              <a:defRPr sz="4100"/>
            </a:lvl4pPr>
            <a:lvl5pPr marL="3702876" indent="0">
              <a:buNone/>
              <a:defRPr sz="4100"/>
            </a:lvl5pPr>
            <a:lvl6pPr marL="4628595" indent="0">
              <a:buNone/>
              <a:defRPr sz="4100"/>
            </a:lvl6pPr>
            <a:lvl7pPr marL="5554313" indent="0">
              <a:buNone/>
              <a:defRPr sz="4100"/>
            </a:lvl7pPr>
            <a:lvl8pPr marL="6480032" indent="0">
              <a:buNone/>
              <a:defRPr sz="4100"/>
            </a:lvl8pPr>
            <a:lvl9pPr marL="7405751" indent="0">
              <a:buNone/>
              <a:defRPr sz="4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75711" y="12680337"/>
            <a:ext cx="9721215" cy="1901487"/>
          </a:xfrm>
        </p:spPr>
        <p:txBody>
          <a:bodyPr/>
          <a:lstStyle>
            <a:lvl1pPr marL="0" indent="0">
              <a:buNone/>
              <a:defRPr sz="2800"/>
            </a:lvl1pPr>
            <a:lvl2pPr marL="925719" indent="0">
              <a:buNone/>
              <a:defRPr sz="2500"/>
            </a:lvl2pPr>
            <a:lvl3pPr marL="1851438" indent="0">
              <a:buNone/>
              <a:defRPr sz="2000"/>
            </a:lvl3pPr>
            <a:lvl4pPr marL="2777157" indent="0">
              <a:buNone/>
              <a:defRPr sz="1800"/>
            </a:lvl4pPr>
            <a:lvl5pPr marL="3702876" indent="0">
              <a:buNone/>
              <a:defRPr sz="1800"/>
            </a:lvl5pPr>
            <a:lvl6pPr marL="4628595" indent="0">
              <a:buNone/>
              <a:defRPr sz="1800"/>
            </a:lvl6pPr>
            <a:lvl7pPr marL="5554313" indent="0">
              <a:buNone/>
              <a:defRPr sz="1800"/>
            </a:lvl7pPr>
            <a:lvl8pPr marL="6480032" indent="0">
              <a:buNone/>
              <a:defRPr sz="1800"/>
            </a:lvl8pPr>
            <a:lvl9pPr marL="7405751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102" y="648832"/>
            <a:ext cx="14581823" cy="2700338"/>
          </a:xfrm>
          <a:prstGeom prst="rect">
            <a:avLst/>
          </a:prstGeom>
        </p:spPr>
        <p:txBody>
          <a:bodyPr vert="horz" lIns="132246" tIns="66123" rIns="132246" bIns="6612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102" y="3780475"/>
            <a:ext cx="14581823" cy="10692587"/>
          </a:xfrm>
          <a:prstGeom prst="rect">
            <a:avLst/>
          </a:prstGeom>
        </p:spPr>
        <p:txBody>
          <a:bodyPr vert="horz" lIns="132246" tIns="66123" rIns="132246" bIns="661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02" y="15016880"/>
            <a:ext cx="3780472" cy="862607"/>
          </a:xfrm>
          <a:prstGeom prst="rect">
            <a:avLst/>
          </a:prstGeom>
        </p:spPr>
        <p:txBody>
          <a:bodyPr vert="horz" lIns="132246" tIns="66123" rIns="132246" bIns="66123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35692" y="15016880"/>
            <a:ext cx="5130642" cy="862607"/>
          </a:xfrm>
          <a:prstGeom prst="rect">
            <a:avLst/>
          </a:prstGeom>
        </p:spPr>
        <p:txBody>
          <a:bodyPr vert="horz" lIns="132246" tIns="66123" rIns="132246" bIns="66123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1452" y="15016880"/>
            <a:ext cx="3780472" cy="862607"/>
          </a:xfrm>
          <a:prstGeom prst="rect">
            <a:avLst/>
          </a:prstGeom>
        </p:spPr>
        <p:txBody>
          <a:bodyPr vert="horz" lIns="132246" tIns="66123" rIns="132246" bIns="66123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51438" rtl="0" eaLnBrk="1" latinLnBrk="0" hangingPunct="1">
        <a:spcBef>
          <a:spcPct val="0"/>
        </a:spcBef>
        <a:buNone/>
        <a:defRPr sz="8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4289" indent="-694289" algn="l" defTabSz="1851438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504294" indent="-578575" algn="l" defTabSz="1851438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314297" indent="-462859" algn="l" defTabSz="1851438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40016" indent="-462859" algn="l" defTabSz="1851438" rtl="0" eaLnBrk="1" latinLnBrk="0" hangingPunct="1">
        <a:spcBef>
          <a:spcPct val="20000"/>
        </a:spcBef>
        <a:buFont typeface="Arial" pitchFamily="34" charset="0"/>
        <a:buChar char="–"/>
        <a:defRPr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65735" indent="-462859" algn="l" defTabSz="1851438" rtl="0" eaLnBrk="1" latinLnBrk="0" hangingPunct="1">
        <a:spcBef>
          <a:spcPct val="20000"/>
        </a:spcBef>
        <a:buFont typeface="Arial" pitchFamily="34" charset="0"/>
        <a:buChar char="»"/>
        <a:defRPr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091454" indent="-462859" algn="l" defTabSz="1851438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017173" indent="-462859" algn="l" defTabSz="1851438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6942892" indent="-462859" algn="l" defTabSz="1851438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7868611" indent="-462859" algn="l" defTabSz="1851438" rtl="0" eaLnBrk="1" latinLnBrk="0" hangingPunct="1">
        <a:spcBef>
          <a:spcPct val="20000"/>
        </a:spcBef>
        <a:buFont typeface="Arial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25719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51438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77157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702876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628595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554313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80032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405751" algn="l" defTabSz="1851438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995212" y="995212"/>
            <a:ext cx="14040000" cy="14040000"/>
          </a:xfrm>
          <a:prstGeom prst="ellipse">
            <a:avLst/>
          </a:prstGeom>
          <a:solidFill>
            <a:srgbClr val="101C1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60" tIns="48980" rIns="97960" bIns="48980"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1715212" y="1700212"/>
            <a:ext cx="12600000" cy="1260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60" tIns="48980" rIns="97960" bIns="48980"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 rot="16200000">
            <a:off x="1725412" y="1681612"/>
            <a:ext cx="12600000" cy="12600000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60" tIns="48980" rIns="97960" bIns="48980"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5281612" y="5281612"/>
            <a:ext cx="5400000" cy="54000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960" tIns="48980" rIns="97960" bIns="48980" rtlCol="0" anchor="ctr"/>
          <a:lstStyle/>
          <a:p>
            <a:pPr algn="ctr"/>
            <a:endParaRPr lang="fr-FR"/>
          </a:p>
        </p:txBody>
      </p:sp>
      <p:cxnSp>
        <p:nvCxnSpPr>
          <p:cNvPr id="23" name="Connecteur droit 22"/>
          <p:cNvCxnSpPr/>
          <p:nvPr/>
        </p:nvCxnSpPr>
        <p:spPr>
          <a:xfrm>
            <a:off x="1715212" y="8000212"/>
            <a:ext cx="1260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8015212" y="1700212"/>
            <a:ext cx="0" cy="12600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4824412" y="2614612"/>
            <a:ext cx="6400800" cy="108204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2614612" y="4824412"/>
            <a:ext cx="10820400" cy="6324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V="1">
            <a:off x="2462212" y="4976812"/>
            <a:ext cx="11049000" cy="60198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 flipV="1">
            <a:off x="4748212" y="2614612"/>
            <a:ext cx="6477000" cy="10744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Ellipse 86"/>
          <p:cNvSpPr/>
          <p:nvPr/>
        </p:nvSpPr>
        <p:spPr>
          <a:xfrm>
            <a:off x="7029389" y="6977725"/>
            <a:ext cx="1980000" cy="1980000"/>
          </a:xfrm>
          <a:prstGeom prst="ellipse">
            <a:avLst/>
          </a:prstGeom>
          <a:solidFill>
            <a:srgbClr val="FFFFFF">
              <a:alpha val="80000"/>
            </a:srgb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2246" tIns="66123" rIns="132246" bIns="66123" rtlCol="0" anchor="ctr"/>
          <a:lstStyle/>
          <a:p>
            <a:pPr algn="ctr"/>
            <a:endParaRPr lang="fr-FR" sz="5100" dirty="0"/>
          </a:p>
        </p:txBody>
      </p:sp>
      <p:pic>
        <p:nvPicPr>
          <p:cNvPr id="9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2712" t="3226" r="2373" b="3226"/>
          <a:stretch>
            <a:fillRect/>
          </a:stretch>
        </p:blipFill>
        <p:spPr bwMode="auto">
          <a:xfrm rot="18264587">
            <a:off x="7947910" y="8242078"/>
            <a:ext cx="607154" cy="503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2920" t="3292" r="3650" b="4527"/>
          <a:stretch>
            <a:fillRect/>
          </a:stretch>
        </p:blipFill>
        <p:spPr bwMode="auto">
          <a:xfrm rot="5179084">
            <a:off x="7180610" y="7706192"/>
            <a:ext cx="569984" cy="49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2867" t="3239" r="2509" b="2834"/>
          <a:stretch>
            <a:fillRect/>
          </a:stretch>
        </p:blipFill>
        <p:spPr bwMode="auto">
          <a:xfrm rot="9414803">
            <a:off x="7722283" y="7053462"/>
            <a:ext cx="593334" cy="52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6" name="Connecteur droit 95"/>
          <p:cNvCxnSpPr/>
          <p:nvPr/>
        </p:nvCxnSpPr>
        <p:spPr>
          <a:xfrm>
            <a:off x="4814211" y="2596013"/>
            <a:ext cx="3210601" cy="539489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96"/>
          <p:cNvCxnSpPr/>
          <p:nvPr/>
        </p:nvCxnSpPr>
        <p:spPr>
          <a:xfrm flipH="1">
            <a:off x="7981612" y="2584163"/>
            <a:ext cx="3274768" cy="544064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/>
          <p:cNvCxnSpPr/>
          <p:nvPr/>
        </p:nvCxnSpPr>
        <p:spPr>
          <a:xfrm flipH="1">
            <a:off x="8005011" y="7981612"/>
            <a:ext cx="6320401" cy="186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/>
          <p:cNvCxnSpPr/>
          <p:nvPr/>
        </p:nvCxnSpPr>
        <p:spPr>
          <a:xfrm flipV="1">
            <a:off x="4748212" y="8024812"/>
            <a:ext cx="3233400" cy="534330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ZoneTexte 100"/>
          <p:cNvSpPr txBox="1"/>
          <p:nvPr/>
        </p:nvSpPr>
        <p:spPr>
          <a:xfrm>
            <a:off x="7269153" y="10387012"/>
            <a:ext cx="2127259" cy="479782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fr-FR" sz="2200" dirty="0">
                <a:effectLst>
                  <a:glow rad="139700">
                    <a:schemeClr val="bg1">
                      <a:alpha val="65000"/>
                    </a:schemeClr>
                  </a:glow>
                </a:effectLst>
              </a:rPr>
              <a:t>Consortium</a:t>
            </a:r>
          </a:p>
        </p:txBody>
      </p:sp>
      <p:sp>
        <p:nvSpPr>
          <p:cNvPr id="102" name="ZoneTexte 101"/>
          <p:cNvSpPr txBox="1"/>
          <p:nvPr/>
        </p:nvSpPr>
        <p:spPr>
          <a:xfrm rot="5400000">
            <a:off x="4294782" y="7989653"/>
            <a:ext cx="2127259" cy="479782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fr-FR" sz="2200" dirty="0">
                <a:effectLst>
                  <a:glow rad="139700">
                    <a:schemeClr val="bg1">
                      <a:alpha val="65000"/>
                    </a:schemeClr>
                  </a:glow>
                </a:effectLst>
              </a:rPr>
              <a:t>Consortium</a:t>
            </a:r>
          </a:p>
        </p:txBody>
      </p:sp>
      <p:sp>
        <p:nvSpPr>
          <p:cNvPr id="103" name="ZoneTexte 102"/>
          <p:cNvSpPr txBox="1"/>
          <p:nvPr/>
        </p:nvSpPr>
        <p:spPr>
          <a:xfrm rot="10800000">
            <a:off x="6707638" y="5104612"/>
            <a:ext cx="2127259" cy="479782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fr-FR" sz="2200" dirty="0">
                <a:effectLst>
                  <a:glow rad="139700">
                    <a:schemeClr val="bg1">
                      <a:alpha val="65000"/>
                    </a:schemeClr>
                  </a:glow>
                </a:effectLst>
              </a:rPr>
              <a:t>Consortium</a:t>
            </a:r>
          </a:p>
        </p:txBody>
      </p:sp>
      <p:sp>
        <p:nvSpPr>
          <p:cNvPr id="104" name="ZoneTexte 103"/>
          <p:cNvSpPr txBox="1"/>
          <p:nvPr/>
        </p:nvSpPr>
        <p:spPr>
          <a:xfrm rot="16200000">
            <a:off x="9544051" y="7470552"/>
            <a:ext cx="2127259" cy="479782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r>
              <a:rPr lang="fr-FR" sz="2200" dirty="0">
                <a:effectLst>
                  <a:glow rad="139700">
                    <a:schemeClr val="bg1">
                      <a:alpha val="65000"/>
                    </a:schemeClr>
                  </a:glow>
                </a:effectLst>
              </a:rPr>
              <a:t>Consortium</a:t>
            </a:r>
          </a:p>
        </p:txBody>
      </p:sp>
      <p:pic>
        <p:nvPicPr>
          <p:cNvPr id="105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5068" t="4984" r="5068" b="6645"/>
          <a:stretch>
            <a:fillRect/>
          </a:stretch>
        </p:blipFill>
        <p:spPr bwMode="auto">
          <a:xfrm rot="20683902">
            <a:off x="8341213" y="9897093"/>
            <a:ext cx="647101" cy="48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</a:effectLst>
        </p:spPr>
      </p:pic>
      <p:cxnSp>
        <p:nvCxnSpPr>
          <p:cNvPr id="34" name="Connecteur droit 33"/>
          <p:cNvCxnSpPr/>
          <p:nvPr/>
        </p:nvCxnSpPr>
        <p:spPr>
          <a:xfrm flipV="1">
            <a:off x="7521472" y="7962690"/>
            <a:ext cx="522328" cy="833882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7521472" y="7155936"/>
            <a:ext cx="503940" cy="827462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 flipV="1">
            <a:off x="8005011" y="7110138"/>
            <a:ext cx="523987" cy="89619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8024812" y="8006332"/>
            <a:ext cx="1013165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5068" t="4984" r="5068" b="6645"/>
          <a:stretch>
            <a:fillRect/>
          </a:stretch>
        </p:blipFill>
        <p:spPr bwMode="auto">
          <a:xfrm rot="19225193">
            <a:off x="9256371" y="9323850"/>
            <a:ext cx="647101" cy="48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</a:effectLst>
        </p:spPr>
      </p:pic>
      <p:sp>
        <p:nvSpPr>
          <p:cNvPr id="48" name="ZoneTexte 47"/>
          <p:cNvSpPr txBox="1"/>
          <p:nvPr/>
        </p:nvSpPr>
        <p:spPr>
          <a:xfrm rot="816903">
            <a:off x="7147519" y="9154850"/>
            <a:ext cx="1240008" cy="46329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2100" dirty="0"/>
              <a:t>+2 bib</a:t>
            </a:r>
          </a:p>
        </p:txBody>
      </p:sp>
      <p:sp>
        <p:nvSpPr>
          <p:cNvPr id="49" name="ZoneTexte 48"/>
          <p:cNvSpPr txBox="1"/>
          <p:nvPr/>
        </p:nvSpPr>
        <p:spPr>
          <a:xfrm rot="20765773">
            <a:off x="7909910" y="9171923"/>
            <a:ext cx="1240008" cy="46329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2100" dirty="0"/>
              <a:t>+2 bib</a:t>
            </a:r>
          </a:p>
        </p:txBody>
      </p:sp>
      <p:grpSp>
        <p:nvGrpSpPr>
          <p:cNvPr id="50" name="Groupe 49"/>
          <p:cNvGrpSpPr/>
          <p:nvPr/>
        </p:nvGrpSpPr>
        <p:grpSpPr>
          <a:xfrm rot="14296163">
            <a:off x="9412899" y="8186984"/>
            <a:ext cx="755599" cy="578414"/>
            <a:chOff x="3997752" y="3985066"/>
            <a:chExt cx="319830" cy="326442"/>
          </a:xfrm>
        </p:grpSpPr>
        <p:pic>
          <p:nvPicPr>
            <p:cNvPr id="51" name="Picture 8" descr="Pièce De Monnaie, L'Argent, D'Affaires, Finance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942838">
              <a:off x="3997752" y="4036045"/>
              <a:ext cx="319830" cy="224881"/>
            </a:xfrm>
            <a:prstGeom prst="rect">
              <a:avLst/>
            </a:prstGeom>
            <a:noFill/>
          </p:spPr>
        </p:pic>
        <p:sp>
          <p:nvSpPr>
            <p:cNvPr id="52" name="ZoneTexte 51"/>
            <p:cNvSpPr txBox="1"/>
            <p:nvPr/>
          </p:nvSpPr>
          <p:spPr>
            <a:xfrm rot="2761978">
              <a:off x="4010493" y="4057563"/>
              <a:ext cx="326442" cy="181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100" b="1" dirty="0"/>
                <a:t>-</a:t>
              </a:r>
              <a:r>
                <a:rPr lang="fr-FR" sz="1800" b="1" dirty="0"/>
                <a:t> </a:t>
              </a:r>
              <a:r>
                <a:rPr lang="fr-FR" sz="1800" dirty="0"/>
                <a:t>1</a:t>
              </a:r>
            </a:p>
          </p:txBody>
        </p:sp>
      </p:grpSp>
      <p:grpSp>
        <p:nvGrpSpPr>
          <p:cNvPr id="53" name="Groupe 52"/>
          <p:cNvGrpSpPr/>
          <p:nvPr/>
        </p:nvGrpSpPr>
        <p:grpSpPr>
          <a:xfrm rot="19502929">
            <a:off x="7131752" y="9560684"/>
            <a:ext cx="755599" cy="578414"/>
            <a:chOff x="3997752" y="3985066"/>
            <a:chExt cx="319830" cy="326442"/>
          </a:xfrm>
        </p:grpSpPr>
        <p:pic>
          <p:nvPicPr>
            <p:cNvPr id="54" name="Picture 8" descr="Pièce De Monnaie, L'Argent, D'Affaires, Finance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942838">
              <a:off x="3997752" y="4036045"/>
              <a:ext cx="319830" cy="224881"/>
            </a:xfrm>
            <a:prstGeom prst="rect">
              <a:avLst/>
            </a:prstGeom>
            <a:noFill/>
          </p:spPr>
        </p:pic>
        <p:sp>
          <p:nvSpPr>
            <p:cNvPr id="55" name="ZoneTexte 54"/>
            <p:cNvSpPr txBox="1"/>
            <p:nvPr/>
          </p:nvSpPr>
          <p:spPr>
            <a:xfrm rot="2761978">
              <a:off x="4010493" y="4057563"/>
              <a:ext cx="326442" cy="181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100" b="1" dirty="0"/>
                <a:t>-</a:t>
              </a:r>
              <a:r>
                <a:rPr lang="fr-FR" sz="1800" b="1" dirty="0"/>
                <a:t> </a:t>
              </a:r>
              <a:r>
                <a:rPr lang="fr-FR" sz="1800" dirty="0"/>
                <a:t>1</a:t>
              </a:r>
            </a:p>
          </p:txBody>
        </p:sp>
      </p:grpSp>
      <p:pic>
        <p:nvPicPr>
          <p:cNvPr id="56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5068" t="4984" r="5068" b="6645"/>
          <a:stretch>
            <a:fillRect/>
          </a:stretch>
        </p:blipFill>
        <p:spPr bwMode="auto">
          <a:xfrm rot="12160138">
            <a:off x="8308450" y="5573155"/>
            <a:ext cx="647101" cy="48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</a:effectLst>
        </p:spPr>
      </p:pic>
      <p:sp>
        <p:nvSpPr>
          <p:cNvPr id="57" name="ZoneTexte 56"/>
          <p:cNvSpPr txBox="1"/>
          <p:nvPr/>
        </p:nvSpPr>
        <p:spPr>
          <a:xfrm rot="15329201">
            <a:off x="9405719" y="6738395"/>
            <a:ext cx="930652" cy="1610865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96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X</a:t>
            </a:r>
          </a:p>
        </p:txBody>
      </p:sp>
      <p:sp>
        <p:nvSpPr>
          <p:cNvPr id="58" name="ZoneTexte 57"/>
          <p:cNvSpPr txBox="1"/>
          <p:nvPr/>
        </p:nvSpPr>
        <p:spPr>
          <a:xfrm rot="13504368">
            <a:off x="8868657" y="5832716"/>
            <a:ext cx="930652" cy="1610865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96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X</a:t>
            </a:r>
          </a:p>
        </p:txBody>
      </p:sp>
      <p:sp>
        <p:nvSpPr>
          <p:cNvPr id="59" name="ZoneTexte 58"/>
          <p:cNvSpPr txBox="1"/>
          <p:nvPr/>
        </p:nvSpPr>
        <p:spPr>
          <a:xfrm rot="2657428">
            <a:off x="6187515" y="8517528"/>
            <a:ext cx="930652" cy="1610865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96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X</a:t>
            </a:r>
          </a:p>
        </p:txBody>
      </p:sp>
      <p:sp>
        <p:nvSpPr>
          <p:cNvPr id="60" name="ZoneTexte 59"/>
          <p:cNvSpPr txBox="1"/>
          <p:nvPr/>
        </p:nvSpPr>
        <p:spPr>
          <a:xfrm rot="9743526">
            <a:off x="7051455" y="5421245"/>
            <a:ext cx="930652" cy="1610865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960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X</a:t>
            </a:r>
          </a:p>
        </p:txBody>
      </p:sp>
      <p:sp>
        <p:nvSpPr>
          <p:cNvPr id="61" name="ZoneTexte 60"/>
          <p:cNvSpPr txBox="1"/>
          <p:nvPr/>
        </p:nvSpPr>
        <p:spPr>
          <a:xfrm rot="8005233">
            <a:off x="6222268" y="6790126"/>
            <a:ext cx="1240008" cy="46329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2100" dirty="0"/>
              <a:t>+2 bib</a:t>
            </a:r>
          </a:p>
        </p:txBody>
      </p:sp>
      <p:grpSp>
        <p:nvGrpSpPr>
          <p:cNvPr id="62" name="Groupe 61"/>
          <p:cNvGrpSpPr/>
          <p:nvPr/>
        </p:nvGrpSpPr>
        <p:grpSpPr>
          <a:xfrm rot="4912260">
            <a:off x="6230889" y="6265900"/>
            <a:ext cx="755599" cy="578414"/>
            <a:chOff x="3997752" y="3985066"/>
            <a:chExt cx="319830" cy="326442"/>
          </a:xfrm>
        </p:grpSpPr>
        <p:pic>
          <p:nvPicPr>
            <p:cNvPr id="63" name="Picture 8" descr="Pièce De Monnaie, L'Argent, D'Affaires, Finance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942838">
              <a:off x="3997752" y="4036045"/>
              <a:ext cx="319830" cy="224881"/>
            </a:xfrm>
            <a:prstGeom prst="rect">
              <a:avLst/>
            </a:prstGeom>
            <a:noFill/>
          </p:spPr>
        </p:pic>
        <p:sp>
          <p:nvSpPr>
            <p:cNvPr id="64" name="ZoneTexte 63"/>
            <p:cNvSpPr txBox="1"/>
            <p:nvPr/>
          </p:nvSpPr>
          <p:spPr>
            <a:xfrm rot="2761978">
              <a:off x="4010493" y="4057563"/>
              <a:ext cx="326442" cy="181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100" b="1" dirty="0"/>
                <a:t>-</a:t>
              </a:r>
              <a:r>
                <a:rPr lang="fr-FR" sz="1800" b="1" dirty="0"/>
                <a:t> </a:t>
              </a:r>
              <a:r>
                <a:rPr lang="fr-FR" sz="1800" dirty="0"/>
                <a:t>1</a:t>
              </a:r>
            </a:p>
          </p:txBody>
        </p:sp>
      </p:grpSp>
      <p:pic>
        <p:nvPicPr>
          <p:cNvPr id="66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5068" t="4984" r="5068" b="6645"/>
          <a:stretch>
            <a:fillRect/>
          </a:stretch>
        </p:blipFill>
        <p:spPr bwMode="auto">
          <a:xfrm rot="4570038">
            <a:off x="5516319" y="8324800"/>
            <a:ext cx="647101" cy="48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bg1">
                <a:alpha val="40000"/>
              </a:schemeClr>
            </a:glow>
          </a:effectLst>
        </p:spPr>
      </p:pic>
      <p:grpSp>
        <p:nvGrpSpPr>
          <p:cNvPr id="67" name="Groupe 66"/>
          <p:cNvGrpSpPr/>
          <p:nvPr/>
        </p:nvGrpSpPr>
        <p:grpSpPr>
          <a:xfrm rot="4068240">
            <a:off x="5812951" y="7191468"/>
            <a:ext cx="755599" cy="578414"/>
            <a:chOff x="3997752" y="3985066"/>
            <a:chExt cx="319830" cy="326442"/>
          </a:xfrm>
        </p:grpSpPr>
        <p:pic>
          <p:nvPicPr>
            <p:cNvPr id="69" name="Picture 8" descr="Pièce De Monnaie, L'Argent, D'Affaires, Finance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942838">
              <a:off x="3997752" y="4036045"/>
              <a:ext cx="319830" cy="224881"/>
            </a:xfrm>
            <a:prstGeom prst="rect">
              <a:avLst/>
            </a:prstGeom>
            <a:noFill/>
          </p:spPr>
        </p:pic>
        <p:sp>
          <p:nvSpPr>
            <p:cNvPr id="70" name="ZoneTexte 69"/>
            <p:cNvSpPr txBox="1"/>
            <p:nvPr/>
          </p:nvSpPr>
          <p:spPr>
            <a:xfrm rot="2761978">
              <a:off x="4010493" y="4057563"/>
              <a:ext cx="326442" cy="181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100" b="1" dirty="0"/>
                <a:t>-</a:t>
              </a:r>
              <a:r>
                <a:rPr lang="fr-FR" sz="1800" b="1" dirty="0"/>
                <a:t> </a:t>
              </a:r>
              <a:r>
                <a:rPr lang="fr-FR" sz="1800" dirty="0"/>
                <a:t>1</a:t>
              </a:r>
            </a:p>
          </p:txBody>
        </p:sp>
      </p:grpSp>
      <p:grpSp>
        <p:nvGrpSpPr>
          <p:cNvPr id="72" name="Groupe 71"/>
          <p:cNvGrpSpPr/>
          <p:nvPr/>
        </p:nvGrpSpPr>
        <p:grpSpPr>
          <a:xfrm rot="8809915">
            <a:off x="8121481" y="6063833"/>
            <a:ext cx="755599" cy="578414"/>
            <a:chOff x="3997752" y="3985066"/>
            <a:chExt cx="319830" cy="326442"/>
          </a:xfrm>
        </p:grpSpPr>
        <p:pic>
          <p:nvPicPr>
            <p:cNvPr id="73" name="Picture 8" descr="Pièce De Monnaie, L'Argent, D'Affaires, Finance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942838">
              <a:off x="3997752" y="4036045"/>
              <a:ext cx="319830" cy="224881"/>
            </a:xfrm>
            <a:prstGeom prst="rect">
              <a:avLst/>
            </a:prstGeom>
            <a:noFill/>
          </p:spPr>
        </p:pic>
        <p:sp>
          <p:nvSpPr>
            <p:cNvPr id="75" name="ZoneTexte 74"/>
            <p:cNvSpPr txBox="1"/>
            <p:nvPr/>
          </p:nvSpPr>
          <p:spPr>
            <a:xfrm rot="2761978">
              <a:off x="4010493" y="4057563"/>
              <a:ext cx="326442" cy="181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100" b="1" dirty="0"/>
                <a:t>-</a:t>
              </a:r>
              <a:r>
                <a:rPr lang="fr-FR" sz="1800" b="1" dirty="0"/>
                <a:t> </a:t>
              </a:r>
              <a:r>
                <a:rPr lang="fr-FR" sz="1800" dirty="0"/>
                <a:t>1</a:t>
              </a:r>
            </a:p>
          </p:txBody>
        </p:sp>
      </p:grpSp>
      <p:sp>
        <p:nvSpPr>
          <p:cNvPr id="79" name="ZoneTexte 78"/>
          <p:cNvSpPr txBox="1"/>
          <p:nvPr/>
        </p:nvSpPr>
        <p:spPr>
          <a:xfrm rot="865371">
            <a:off x="5414462" y="10854907"/>
            <a:ext cx="3084090" cy="145697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Red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Journals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SSH</a:t>
            </a: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FTE 1-6: 3$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7-12: 5$</a:t>
            </a:r>
          </a:p>
        </p:txBody>
      </p:sp>
      <p:sp>
        <p:nvSpPr>
          <p:cNvPr id="80" name="Rectangle 79"/>
          <p:cNvSpPr/>
          <p:nvPr/>
        </p:nvSpPr>
        <p:spPr>
          <a:xfrm rot="882835">
            <a:off x="5927099" y="11443286"/>
            <a:ext cx="701604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81" name="Rectangle 80"/>
          <p:cNvSpPr/>
          <p:nvPr/>
        </p:nvSpPr>
        <p:spPr>
          <a:xfrm rot="924640">
            <a:off x="4960365" y="12617075"/>
            <a:ext cx="3225467" cy="1518532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PCA, stat, DDP,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no DRM, for juridique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TDM, </a:t>
            </a:r>
            <a:r>
              <a:rPr lang="fr-FR" sz="1800" dirty="0" err="1">
                <a:solidFill>
                  <a:schemeClr val="bg1"/>
                </a:solidFill>
              </a:rPr>
              <a:t>transfer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titles</a:t>
            </a:r>
            <a:r>
              <a:rPr lang="fr-FR" sz="1800" dirty="0">
                <a:solidFill>
                  <a:schemeClr val="bg1"/>
                </a:solidFill>
              </a:rPr>
              <a:t>, PEB</a:t>
            </a:r>
          </a:p>
        </p:txBody>
      </p:sp>
      <p:sp>
        <p:nvSpPr>
          <p:cNvPr id="83" name="ZoneTexte 82"/>
          <p:cNvSpPr txBox="1"/>
          <p:nvPr/>
        </p:nvSpPr>
        <p:spPr>
          <a:xfrm rot="20618346">
            <a:off x="7213502" y="10844296"/>
            <a:ext cx="3475685" cy="1303088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Red </a:t>
            </a:r>
            <a:r>
              <a:rPr lang="fr-FR" sz="2000" b="1" dirty="0" err="1">
                <a:solidFill>
                  <a:schemeClr val="bg1"/>
                </a:solidFill>
              </a:rPr>
              <a:t>Database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2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FTE 1-6: 3$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6-12: 6$</a:t>
            </a:r>
          </a:p>
        </p:txBody>
      </p:sp>
      <p:sp>
        <p:nvSpPr>
          <p:cNvPr id="85" name="Rectangle 84"/>
          <p:cNvSpPr/>
          <p:nvPr/>
        </p:nvSpPr>
        <p:spPr>
          <a:xfrm rot="20696617">
            <a:off x="7990320" y="11614037"/>
            <a:ext cx="701604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77" name="Rectangle 76"/>
          <p:cNvSpPr/>
          <p:nvPr/>
        </p:nvSpPr>
        <p:spPr>
          <a:xfrm rot="20562753">
            <a:off x="7823655" y="12692715"/>
            <a:ext cx="3305088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TDM, stat,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no DRM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PCA, DDP, for juridique, </a:t>
            </a:r>
            <a:r>
              <a:rPr lang="fr-FR" sz="1800" dirty="0" err="1">
                <a:solidFill>
                  <a:schemeClr val="bg1"/>
                </a:solidFill>
              </a:rPr>
              <a:t>transfer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titles</a:t>
            </a:r>
            <a:r>
              <a:rPr lang="fr-FR" sz="1800" dirty="0">
                <a:solidFill>
                  <a:schemeClr val="bg1"/>
                </a:solidFill>
              </a:rPr>
              <a:t>, PEB</a:t>
            </a:r>
          </a:p>
        </p:txBody>
      </p:sp>
      <p:sp>
        <p:nvSpPr>
          <p:cNvPr id="86" name="ZoneTexte 85"/>
          <p:cNvSpPr txBox="1"/>
          <p:nvPr/>
        </p:nvSpPr>
        <p:spPr>
          <a:xfrm rot="18859878">
            <a:off x="9796632" y="9826006"/>
            <a:ext cx="1814622" cy="145697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Red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Journals</a:t>
            </a:r>
            <a:r>
              <a:rPr lang="fr-FR" sz="2000" b="1" dirty="0">
                <a:solidFill>
                  <a:schemeClr val="bg1"/>
                </a:solidFill>
              </a:rPr>
              <a:t> STM</a:t>
            </a:r>
            <a:endParaRPr lang="fr-FR" sz="1000" b="1" dirty="0">
              <a:solidFill>
                <a:schemeClr val="bg1"/>
              </a:solidFill>
            </a:endParaRP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FTE 1-6: 4$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FTE 6-12: 7$</a:t>
            </a:r>
          </a:p>
        </p:txBody>
      </p:sp>
      <p:sp>
        <p:nvSpPr>
          <p:cNvPr id="88" name="Rectangle 87"/>
          <p:cNvSpPr/>
          <p:nvPr/>
        </p:nvSpPr>
        <p:spPr>
          <a:xfrm rot="18871308">
            <a:off x="10496274" y="11114875"/>
            <a:ext cx="2891924" cy="1518532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PCA, stat, DDP, no DRM, for juridique,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TDM, </a:t>
            </a:r>
            <a:r>
              <a:rPr lang="fr-FR" sz="1800" dirty="0" err="1">
                <a:solidFill>
                  <a:schemeClr val="bg1"/>
                </a:solidFill>
              </a:rPr>
              <a:t>transfer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titles</a:t>
            </a:r>
            <a:r>
              <a:rPr lang="fr-FR" sz="1800" dirty="0">
                <a:solidFill>
                  <a:schemeClr val="bg1"/>
                </a:solidFill>
              </a:rPr>
              <a:t>, PEB</a:t>
            </a:r>
          </a:p>
        </p:txBody>
      </p:sp>
      <p:sp>
        <p:nvSpPr>
          <p:cNvPr id="89" name="Rectangle 88"/>
          <p:cNvSpPr/>
          <p:nvPr/>
        </p:nvSpPr>
        <p:spPr>
          <a:xfrm rot="18797269">
            <a:off x="9932199" y="10987419"/>
            <a:ext cx="701605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90" name="ZoneTexte 89"/>
          <p:cNvSpPr txBox="1"/>
          <p:nvPr/>
        </p:nvSpPr>
        <p:spPr>
          <a:xfrm rot="16924421">
            <a:off x="10395700" y="8192669"/>
            <a:ext cx="2357740" cy="145697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Red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  <a:r>
              <a:rPr lang="fr-FR" sz="2000" b="1" dirty="0" err="1">
                <a:solidFill>
                  <a:schemeClr val="bg1"/>
                </a:solidFill>
              </a:rPr>
              <a:t>Journals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Finance</a:t>
            </a: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1-6: 3$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FTE 6-12: 5$</a:t>
            </a:r>
          </a:p>
        </p:txBody>
      </p:sp>
      <p:sp>
        <p:nvSpPr>
          <p:cNvPr id="91" name="Rectangle 90"/>
          <p:cNvSpPr/>
          <p:nvPr/>
        </p:nvSpPr>
        <p:spPr>
          <a:xfrm rot="17189754">
            <a:off x="11909698" y="8762720"/>
            <a:ext cx="2943160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PCA, stat, no DRM, for juridique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TDM, DDP, </a:t>
            </a:r>
            <a:r>
              <a:rPr lang="fr-FR" sz="1800" dirty="0" err="1">
                <a:solidFill>
                  <a:schemeClr val="bg1"/>
                </a:solidFill>
              </a:rPr>
              <a:t>transfer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titles</a:t>
            </a:r>
            <a:r>
              <a:rPr lang="fr-FR" sz="1800" dirty="0">
                <a:solidFill>
                  <a:schemeClr val="bg1"/>
                </a:solidFill>
              </a:rPr>
              <a:t>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PEB</a:t>
            </a:r>
          </a:p>
        </p:txBody>
      </p:sp>
      <p:sp>
        <p:nvSpPr>
          <p:cNvPr id="100" name="Rectangle 99"/>
          <p:cNvSpPr/>
          <p:nvPr/>
        </p:nvSpPr>
        <p:spPr>
          <a:xfrm rot="17016453">
            <a:off x="11273062" y="9463189"/>
            <a:ext cx="701605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2" name="Ellipse 1"/>
          <p:cNvSpPr/>
          <p:nvPr/>
        </p:nvSpPr>
        <p:spPr>
          <a:xfrm>
            <a:off x="6665812" y="12368212"/>
            <a:ext cx="216000" cy="216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6" name="Ellipse 105"/>
          <p:cNvSpPr/>
          <p:nvPr/>
        </p:nvSpPr>
        <p:spPr>
          <a:xfrm>
            <a:off x="9104212" y="12292012"/>
            <a:ext cx="216000" cy="216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7" name="Ellipse 106"/>
          <p:cNvSpPr/>
          <p:nvPr/>
        </p:nvSpPr>
        <p:spPr>
          <a:xfrm>
            <a:off x="11225212" y="11149012"/>
            <a:ext cx="216000" cy="216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8" name="Ellipse 107"/>
          <p:cNvSpPr/>
          <p:nvPr/>
        </p:nvSpPr>
        <p:spPr>
          <a:xfrm>
            <a:off x="12368212" y="9015412"/>
            <a:ext cx="216000" cy="2160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9" name="ZoneTexte 108"/>
          <p:cNvSpPr txBox="1"/>
          <p:nvPr/>
        </p:nvSpPr>
        <p:spPr>
          <a:xfrm rot="15477581">
            <a:off x="10446216" y="6239377"/>
            <a:ext cx="2378347" cy="1733976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Jewel</a:t>
            </a:r>
            <a:r>
              <a:rPr lang="fr-FR" sz="2000" b="1" dirty="0">
                <a:solidFill>
                  <a:schemeClr val="bg1"/>
                </a:solidFill>
              </a:rPr>
              <a:t> Journal collection</a:t>
            </a:r>
          </a:p>
          <a:p>
            <a:pPr algn="ctr"/>
            <a:endParaRPr lang="fr-FR" sz="7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1-4: 4$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FTE 5-8: 6$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FTE 9-12: 8$</a:t>
            </a:r>
          </a:p>
        </p:txBody>
      </p:sp>
      <p:sp>
        <p:nvSpPr>
          <p:cNvPr id="110" name="Rectangle 109"/>
          <p:cNvSpPr/>
          <p:nvPr/>
        </p:nvSpPr>
        <p:spPr>
          <a:xfrm rot="15186696">
            <a:off x="12045636" y="5999170"/>
            <a:ext cx="2745974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spc="-90" dirty="0">
                <a:solidFill>
                  <a:schemeClr val="bg1"/>
                </a:solidFill>
              </a:rPr>
              <a:t>La licence inclut: </a:t>
            </a:r>
            <a:r>
              <a:rPr lang="fr-FR" sz="1800" spc="-90" dirty="0">
                <a:solidFill>
                  <a:schemeClr val="bg1"/>
                </a:solidFill>
              </a:rPr>
              <a:t>stat, </a:t>
            </a:r>
          </a:p>
          <a:p>
            <a:pPr algn="ctr"/>
            <a:r>
              <a:rPr lang="fr-FR" sz="1800" spc="-90" dirty="0" err="1">
                <a:solidFill>
                  <a:schemeClr val="bg1"/>
                </a:solidFill>
              </a:rPr>
              <a:t>price</a:t>
            </a:r>
            <a:r>
              <a:rPr lang="fr-FR" sz="1800" spc="-90" dirty="0">
                <a:solidFill>
                  <a:schemeClr val="bg1"/>
                </a:solidFill>
              </a:rPr>
              <a:t> cap, no DRM, TDM, DDP</a:t>
            </a:r>
          </a:p>
          <a:p>
            <a:pPr algn="ctr"/>
            <a:r>
              <a:rPr lang="fr-FR" sz="1800" b="1" spc="-90" dirty="0">
                <a:solidFill>
                  <a:schemeClr val="bg1"/>
                </a:solidFill>
              </a:rPr>
              <a:t>La licence exclut:</a:t>
            </a:r>
            <a:r>
              <a:rPr lang="fr-FR" sz="1800" spc="-90" dirty="0">
                <a:solidFill>
                  <a:schemeClr val="bg1"/>
                </a:solidFill>
              </a:rPr>
              <a:t> PCA, PEB, </a:t>
            </a:r>
            <a:r>
              <a:rPr lang="fr-FR" sz="1800" spc="-90" dirty="0" err="1">
                <a:solidFill>
                  <a:schemeClr val="bg1"/>
                </a:solidFill>
              </a:rPr>
              <a:t>transfer</a:t>
            </a:r>
            <a:r>
              <a:rPr lang="fr-FR" sz="1800" spc="-90" dirty="0">
                <a:solidFill>
                  <a:schemeClr val="bg1"/>
                </a:solidFill>
              </a:rPr>
              <a:t> </a:t>
            </a:r>
            <a:r>
              <a:rPr lang="fr-FR" sz="1800" spc="-90" dirty="0" err="1">
                <a:solidFill>
                  <a:schemeClr val="bg1"/>
                </a:solidFill>
              </a:rPr>
              <a:t>titles</a:t>
            </a:r>
            <a:r>
              <a:rPr lang="fr-FR" sz="1800" spc="-90" dirty="0">
                <a:solidFill>
                  <a:schemeClr val="bg1"/>
                </a:solidFill>
              </a:rPr>
              <a:t>, for juridique</a:t>
            </a:r>
          </a:p>
        </p:txBody>
      </p:sp>
      <p:sp>
        <p:nvSpPr>
          <p:cNvPr id="111" name="Rectangle 110"/>
          <p:cNvSpPr/>
          <p:nvPr/>
        </p:nvSpPr>
        <p:spPr>
          <a:xfrm rot="15617101">
            <a:off x="11505855" y="7437207"/>
            <a:ext cx="701605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12" name="ZoneTexte 111"/>
          <p:cNvSpPr txBox="1"/>
          <p:nvPr/>
        </p:nvSpPr>
        <p:spPr>
          <a:xfrm rot="19749907">
            <a:off x="10092471" y="13090767"/>
            <a:ext cx="2322949" cy="44131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>
            <a:defPPr>
              <a:defRPr lang="en-US"/>
            </a:defPPr>
            <a:lvl1pPr>
              <a:defRPr sz="1100">
                <a:effectLst>
                  <a:glow rad="139700">
                    <a:schemeClr val="bg1">
                      <a:alpha val="65000"/>
                    </a:schemeClr>
                  </a:glow>
                </a:effectLst>
              </a:defRPr>
            </a:lvl1pPr>
          </a:lstStyle>
          <a:p>
            <a:pPr algn="ctr"/>
            <a:r>
              <a:rPr lang="fr-FR" sz="2000" dirty="0" err="1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Red</a:t>
            </a:r>
            <a:r>
              <a:rPr lang="fr-FR" sz="2000" dirty="0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 </a:t>
            </a:r>
            <a:r>
              <a:rPr lang="fr-FR" sz="2000" dirty="0" err="1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Publishing</a:t>
            </a:r>
            <a:endParaRPr lang="fr-FR" sz="2000" dirty="0">
              <a:effectLst>
                <a:glow rad="139700">
                  <a:schemeClr val="bg1">
                    <a:lumMod val="75000"/>
                    <a:alpha val="65000"/>
                  </a:schemeClr>
                </a:glow>
              </a:effectLst>
            </a:endParaRPr>
          </a:p>
        </p:txBody>
      </p:sp>
      <p:sp>
        <p:nvSpPr>
          <p:cNvPr id="113" name="Ellipse 112"/>
          <p:cNvSpPr/>
          <p:nvPr/>
        </p:nvSpPr>
        <p:spPr>
          <a:xfrm>
            <a:off x="12520612" y="6729412"/>
            <a:ext cx="216000" cy="216000"/>
          </a:xfrm>
          <a:prstGeom prst="ellipse">
            <a:avLst/>
          </a:prstGeom>
          <a:solidFill>
            <a:srgbClr val="F9E6B5"/>
          </a:solidFill>
          <a:ln>
            <a:noFill/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4" name="ZoneTexte 113"/>
          <p:cNvSpPr txBox="1"/>
          <p:nvPr/>
        </p:nvSpPr>
        <p:spPr>
          <a:xfrm rot="14364523">
            <a:off x="11984315" y="4533162"/>
            <a:ext cx="2527450" cy="44131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r>
              <a:rPr lang="fr-FR" sz="2000" dirty="0" err="1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Shiny</a:t>
            </a:r>
            <a:r>
              <a:rPr lang="fr-FR" sz="2000" dirty="0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 </a:t>
            </a:r>
            <a:r>
              <a:rPr lang="fr-FR" sz="2000" dirty="0" err="1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Scientific</a:t>
            </a:r>
            <a:endParaRPr lang="fr-FR" sz="2000" dirty="0">
              <a:effectLst>
                <a:glow rad="139700">
                  <a:schemeClr val="bg1">
                    <a:lumMod val="75000"/>
                    <a:alpha val="65000"/>
                  </a:schemeClr>
                </a:glow>
              </a:effectLst>
            </a:endParaRPr>
          </a:p>
        </p:txBody>
      </p:sp>
      <p:sp>
        <p:nvSpPr>
          <p:cNvPr id="115" name="ZoneTexte 114"/>
          <p:cNvSpPr txBox="1"/>
          <p:nvPr/>
        </p:nvSpPr>
        <p:spPr>
          <a:xfrm rot="13787478">
            <a:off x="9351394" y="4576398"/>
            <a:ext cx="2700338" cy="1733976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Pearl Journal collection</a:t>
            </a: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FTE 1-4: 3$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FTE 5-8: 5$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FTE 9-12: 6$</a:t>
            </a:r>
          </a:p>
        </p:txBody>
      </p:sp>
      <p:sp>
        <p:nvSpPr>
          <p:cNvPr id="116" name="Rectangle 115"/>
          <p:cNvSpPr/>
          <p:nvPr/>
        </p:nvSpPr>
        <p:spPr>
          <a:xfrm rot="13605449">
            <a:off x="10389657" y="3406721"/>
            <a:ext cx="3339084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spc="-90" dirty="0">
                <a:solidFill>
                  <a:schemeClr val="bg1"/>
                </a:solidFill>
              </a:rPr>
              <a:t>La licence inclut: </a:t>
            </a:r>
            <a:r>
              <a:rPr lang="fr-FR" sz="1800" spc="-90" dirty="0">
                <a:solidFill>
                  <a:schemeClr val="bg1"/>
                </a:solidFill>
              </a:rPr>
              <a:t>stat, </a:t>
            </a:r>
            <a:r>
              <a:rPr lang="fr-FR" sz="1800" spc="-90" dirty="0" err="1">
                <a:solidFill>
                  <a:schemeClr val="bg1"/>
                </a:solidFill>
              </a:rPr>
              <a:t>price</a:t>
            </a:r>
            <a:r>
              <a:rPr lang="fr-FR" sz="1800" spc="-90" dirty="0">
                <a:solidFill>
                  <a:schemeClr val="bg1"/>
                </a:solidFill>
              </a:rPr>
              <a:t> cap, </a:t>
            </a:r>
          </a:p>
          <a:p>
            <a:pPr algn="ctr"/>
            <a:r>
              <a:rPr lang="fr-FR" sz="1800" spc="-90" dirty="0">
                <a:solidFill>
                  <a:schemeClr val="bg1"/>
                </a:solidFill>
              </a:rPr>
              <a:t>no DRM, DDP, TDM</a:t>
            </a:r>
          </a:p>
          <a:p>
            <a:pPr algn="ctr"/>
            <a:r>
              <a:rPr lang="fr-FR" sz="1800" b="1" spc="-90" dirty="0">
                <a:solidFill>
                  <a:schemeClr val="bg1"/>
                </a:solidFill>
              </a:rPr>
              <a:t>La licence exclut:</a:t>
            </a:r>
            <a:r>
              <a:rPr lang="fr-FR" sz="1800" spc="-90" dirty="0">
                <a:solidFill>
                  <a:schemeClr val="bg1"/>
                </a:solidFill>
              </a:rPr>
              <a:t> PCA, </a:t>
            </a:r>
            <a:r>
              <a:rPr lang="fr-FR" sz="1800" spc="-90" dirty="0" err="1">
                <a:solidFill>
                  <a:schemeClr val="bg1"/>
                </a:solidFill>
              </a:rPr>
              <a:t>transfer</a:t>
            </a:r>
            <a:r>
              <a:rPr lang="fr-FR" sz="1800" spc="-90" dirty="0">
                <a:solidFill>
                  <a:schemeClr val="bg1"/>
                </a:solidFill>
              </a:rPr>
              <a:t> </a:t>
            </a:r>
            <a:r>
              <a:rPr lang="fr-FR" sz="1800" spc="-90" dirty="0" err="1">
                <a:solidFill>
                  <a:schemeClr val="bg1"/>
                </a:solidFill>
              </a:rPr>
              <a:t>titles</a:t>
            </a:r>
            <a:r>
              <a:rPr lang="fr-FR" sz="1800" spc="-90" dirty="0">
                <a:solidFill>
                  <a:schemeClr val="bg1"/>
                </a:solidFill>
              </a:rPr>
              <a:t>, PEB, for juridique</a:t>
            </a:r>
          </a:p>
        </p:txBody>
      </p:sp>
      <p:sp>
        <p:nvSpPr>
          <p:cNvPr id="117" name="Rectangle 116"/>
          <p:cNvSpPr/>
          <p:nvPr/>
        </p:nvSpPr>
        <p:spPr>
          <a:xfrm rot="14159433">
            <a:off x="10884130" y="5623390"/>
            <a:ext cx="701604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21" name="Ellipse 120"/>
          <p:cNvSpPr/>
          <p:nvPr/>
        </p:nvSpPr>
        <p:spPr>
          <a:xfrm>
            <a:off x="11377612" y="4519612"/>
            <a:ext cx="216000" cy="216000"/>
          </a:xfrm>
          <a:prstGeom prst="ellipse">
            <a:avLst/>
          </a:prstGeom>
          <a:solidFill>
            <a:srgbClr val="F9E6B5"/>
          </a:solidFill>
          <a:ln>
            <a:noFill/>
          </a:ln>
          <a:effectLst>
            <a:glow rad="139700">
              <a:srgbClr val="FFC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2" name="ZoneTexte 121"/>
          <p:cNvSpPr txBox="1"/>
          <p:nvPr/>
        </p:nvSpPr>
        <p:spPr>
          <a:xfrm rot="10800000">
            <a:off x="6206058" y="1563697"/>
            <a:ext cx="3826173" cy="44131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dirty="0" err="1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Purple</a:t>
            </a:r>
            <a:r>
              <a:rPr lang="fr-FR" sz="2000" dirty="0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 Science Society</a:t>
            </a:r>
          </a:p>
        </p:txBody>
      </p:sp>
      <p:sp>
        <p:nvSpPr>
          <p:cNvPr id="123" name="ZoneTexte 122"/>
          <p:cNvSpPr txBox="1"/>
          <p:nvPr/>
        </p:nvSpPr>
        <p:spPr>
          <a:xfrm rot="11664290">
            <a:off x="7884418" y="3649531"/>
            <a:ext cx="2282344" cy="145697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Purple</a:t>
            </a:r>
            <a:r>
              <a:rPr lang="fr-FR" sz="2000" b="1" dirty="0">
                <a:solidFill>
                  <a:schemeClr val="bg1"/>
                </a:solidFill>
              </a:rPr>
              <a:t> Math </a:t>
            </a:r>
            <a:r>
              <a:rPr lang="fr-FR" sz="2000" b="1" dirty="0" err="1">
                <a:solidFill>
                  <a:schemeClr val="bg1"/>
                </a:solidFill>
              </a:rPr>
              <a:t>ebooks</a:t>
            </a:r>
            <a:endParaRPr lang="fr-FR" sz="1000" b="1" dirty="0">
              <a:solidFill>
                <a:schemeClr val="bg1"/>
              </a:solidFill>
            </a:endParaRPr>
          </a:p>
          <a:p>
            <a:pPr algn="ctr"/>
            <a:endParaRPr lang="fr-FR" sz="1000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FTE 1-7: 2$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8-12: 4$</a:t>
            </a:r>
          </a:p>
        </p:txBody>
      </p:sp>
      <p:sp>
        <p:nvSpPr>
          <p:cNvPr id="124" name="Rectangle 123"/>
          <p:cNvSpPr/>
          <p:nvPr/>
        </p:nvSpPr>
        <p:spPr>
          <a:xfrm rot="11711217">
            <a:off x="7904309" y="2087531"/>
            <a:ext cx="3122492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TDM, stat,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for juridique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DDP, </a:t>
            </a:r>
            <a:r>
              <a:rPr lang="fr-FR" sz="1800" dirty="0" err="1">
                <a:solidFill>
                  <a:schemeClr val="bg1"/>
                </a:solidFill>
              </a:rPr>
              <a:t>transfer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titles</a:t>
            </a:r>
            <a:r>
              <a:rPr lang="fr-FR" sz="1800" dirty="0">
                <a:solidFill>
                  <a:schemeClr val="bg1"/>
                </a:solidFill>
              </a:rPr>
              <a:t>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 PEB, no DRM</a:t>
            </a:r>
          </a:p>
        </p:txBody>
      </p:sp>
      <p:sp>
        <p:nvSpPr>
          <p:cNvPr id="125" name="Rectangle 124"/>
          <p:cNvSpPr/>
          <p:nvPr/>
        </p:nvSpPr>
        <p:spPr>
          <a:xfrm rot="11729743">
            <a:off x="9459458" y="4162604"/>
            <a:ext cx="701604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26" name="Ellipse 125"/>
          <p:cNvSpPr/>
          <p:nvPr/>
        </p:nvSpPr>
        <p:spPr>
          <a:xfrm>
            <a:off x="9167812" y="3376612"/>
            <a:ext cx="216000" cy="216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39700">
              <a:srgbClr val="9966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7" name="ZoneTexte 126"/>
          <p:cNvSpPr txBox="1"/>
          <p:nvPr/>
        </p:nvSpPr>
        <p:spPr>
          <a:xfrm rot="9669441">
            <a:off x="5972632" y="3750777"/>
            <a:ext cx="2241121" cy="145697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Purple</a:t>
            </a:r>
            <a:r>
              <a:rPr lang="fr-FR" sz="2000" b="1" dirty="0">
                <a:solidFill>
                  <a:schemeClr val="bg1"/>
                </a:solidFill>
              </a:rPr>
              <a:t> Stat </a:t>
            </a:r>
            <a:r>
              <a:rPr lang="fr-FR" sz="2000" b="1" dirty="0" err="1">
                <a:solidFill>
                  <a:schemeClr val="bg1"/>
                </a:solidFill>
              </a:rPr>
              <a:t>ebooks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000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FTE 1-7: 2$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  FTE 8-12: 4$</a:t>
            </a:r>
          </a:p>
        </p:txBody>
      </p:sp>
      <p:sp>
        <p:nvSpPr>
          <p:cNvPr id="128" name="Rectangle 127"/>
          <p:cNvSpPr/>
          <p:nvPr/>
        </p:nvSpPr>
        <p:spPr>
          <a:xfrm rot="9823138">
            <a:off x="7254902" y="3847662"/>
            <a:ext cx="701604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30" name="Ellipse 129"/>
          <p:cNvSpPr/>
          <p:nvPr/>
        </p:nvSpPr>
        <p:spPr>
          <a:xfrm>
            <a:off x="6729412" y="3376612"/>
            <a:ext cx="216000" cy="216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glow rad="139700">
              <a:srgbClr val="9966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2" name="ZoneTexte 131"/>
          <p:cNvSpPr txBox="1"/>
          <p:nvPr/>
        </p:nvSpPr>
        <p:spPr>
          <a:xfrm rot="2811860">
            <a:off x="3987405" y="9662687"/>
            <a:ext cx="2733161" cy="1733976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Blue </a:t>
            </a:r>
            <a:r>
              <a:rPr lang="fr-FR" sz="2000" b="1" dirty="0" err="1">
                <a:solidFill>
                  <a:schemeClr val="bg1"/>
                </a:solidFill>
              </a:rPr>
              <a:t>Ref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Works STM</a:t>
            </a:r>
          </a:p>
          <a:p>
            <a:pPr algn="ctr"/>
            <a:endParaRPr lang="fr-FR" sz="6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1-5: 2$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FTE 6-10: 4$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FTE 11-12: 5$</a:t>
            </a:r>
          </a:p>
        </p:txBody>
      </p:sp>
      <p:sp>
        <p:nvSpPr>
          <p:cNvPr id="133" name="Rectangle 132"/>
          <p:cNvSpPr/>
          <p:nvPr/>
        </p:nvSpPr>
        <p:spPr>
          <a:xfrm rot="2781513">
            <a:off x="2341064" y="11057227"/>
            <a:ext cx="3344826" cy="1518532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</a:t>
            </a:r>
            <a:endParaRPr lang="fr-FR" sz="1800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TDM, stat, PEB, no DRM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TDM, DDP,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for juridique, </a:t>
            </a:r>
            <a:r>
              <a:rPr lang="fr-FR" sz="1800" dirty="0" err="1">
                <a:solidFill>
                  <a:schemeClr val="bg1"/>
                </a:solidFill>
              </a:rPr>
              <a:t>transfer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titles</a:t>
            </a:r>
            <a:r>
              <a:rPr lang="fr-FR" sz="1800" dirty="0">
                <a:solidFill>
                  <a:schemeClr val="bg1"/>
                </a:solidFill>
              </a:rPr>
              <a:t>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 </a:t>
            </a:r>
          </a:p>
        </p:txBody>
      </p:sp>
      <p:sp>
        <p:nvSpPr>
          <p:cNvPr id="134" name="Rectangle 133"/>
          <p:cNvSpPr/>
          <p:nvPr/>
        </p:nvSpPr>
        <p:spPr>
          <a:xfrm rot="3139014">
            <a:off x="4449515" y="9906562"/>
            <a:ext cx="701604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35" name="Ellipse 134"/>
          <p:cNvSpPr/>
          <p:nvPr/>
        </p:nvSpPr>
        <p:spPr>
          <a:xfrm>
            <a:off x="4595812" y="11072812"/>
            <a:ext cx="216000" cy="216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6" name="ZoneTexte 135"/>
          <p:cNvSpPr txBox="1"/>
          <p:nvPr/>
        </p:nvSpPr>
        <p:spPr>
          <a:xfrm rot="4382703">
            <a:off x="3056769" y="8051407"/>
            <a:ext cx="2762266" cy="1718587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Blue </a:t>
            </a:r>
            <a:r>
              <a:rPr lang="fr-FR" sz="2000" b="1" dirty="0" err="1">
                <a:solidFill>
                  <a:schemeClr val="bg1"/>
                </a:solidFill>
              </a:rPr>
              <a:t>Journals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2000" b="1" dirty="0">
                <a:solidFill>
                  <a:schemeClr val="bg1"/>
                </a:solidFill>
              </a:rPr>
              <a:t>SSH</a:t>
            </a:r>
          </a:p>
          <a:p>
            <a:pPr algn="ctr"/>
            <a:endParaRPr lang="fr-FR" sz="1000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FTE 1-5: 2$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FTE 6-10: 5$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FTE 11-12: 7$</a:t>
            </a:r>
          </a:p>
        </p:txBody>
      </p:sp>
      <p:sp>
        <p:nvSpPr>
          <p:cNvPr id="137" name="Rectangle 136"/>
          <p:cNvSpPr/>
          <p:nvPr/>
        </p:nvSpPr>
        <p:spPr>
          <a:xfrm rot="4492070">
            <a:off x="1214904" y="8754289"/>
            <a:ext cx="2935369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PCA, stat, DDP,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no DRM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TDM, for juridique, </a:t>
            </a:r>
            <a:r>
              <a:rPr lang="fr-FR" sz="1800" dirty="0" err="1">
                <a:solidFill>
                  <a:schemeClr val="bg1"/>
                </a:solidFill>
              </a:rPr>
              <a:t>transfer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titles</a:t>
            </a:r>
            <a:r>
              <a:rPr lang="fr-FR" sz="1800" dirty="0">
                <a:solidFill>
                  <a:schemeClr val="bg1"/>
                </a:solidFill>
              </a:rPr>
              <a:t>, PEB</a:t>
            </a:r>
          </a:p>
        </p:txBody>
      </p:sp>
      <p:sp>
        <p:nvSpPr>
          <p:cNvPr id="138" name="Rectangle 137"/>
          <p:cNvSpPr/>
          <p:nvPr/>
        </p:nvSpPr>
        <p:spPr>
          <a:xfrm rot="4453136">
            <a:off x="3804850" y="8129206"/>
            <a:ext cx="701605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39" name="Ellipse 138"/>
          <p:cNvSpPr/>
          <p:nvPr/>
        </p:nvSpPr>
        <p:spPr>
          <a:xfrm>
            <a:off x="3313012" y="9015412"/>
            <a:ext cx="216000" cy="216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0" name="ZoneTexte 139"/>
          <p:cNvSpPr txBox="1"/>
          <p:nvPr/>
        </p:nvSpPr>
        <p:spPr>
          <a:xfrm rot="6448462">
            <a:off x="3119979" y="6055724"/>
            <a:ext cx="2561214" cy="1733976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</a:rPr>
              <a:t>Blue </a:t>
            </a:r>
            <a:r>
              <a:rPr lang="fr-FR" sz="2000" b="1" dirty="0" err="1">
                <a:solidFill>
                  <a:schemeClr val="bg1"/>
                </a:solidFill>
              </a:rPr>
              <a:t>ebooks</a:t>
            </a:r>
            <a:r>
              <a:rPr lang="fr-FR" sz="2000" b="1" dirty="0">
                <a:solidFill>
                  <a:schemeClr val="bg1"/>
                </a:solidFill>
              </a:rPr>
              <a:t> Arts&amp;</a:t>
            </a:r>
            <a:r>
              <a:rPr lang="fr-FR" sz="2000" b="1" dirty="0" err="1">
                <a:solidFill>
                  <a:schemeClr val="bg1"/>
                </a:solidFill>
              </a:rPr>
              <a:t>Laws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 FTE 1-5: 2$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   FTE 6-10: 4$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       FTE 11-12: 5$</a:t>
            </a:r>
          </a:p>
        </p:txBody>
      </p:sp>
      <p:sp>
        <p:nvSpPr>
          <p:cNvPr id="141" name="Rectangle 140"/>
          <p:cNvSpPr/>
          <p:nvPr/>
        </p:nvSpPr>
        <p:spPr>
          <a:xfrm rot="6298899">
            <a:off x="1049413" y="5893946"/>
            <a:ext cx="3167312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spc="-90" dirty="0">
                <a:solidFill>
                  <a:schemeClr val="bg1"/>
                </a:solidFill>
              </a:rPr>
              <a:t>La licence inclut: </a:t>
            </a:r>
            <a:r>
              <a:rPr lang="fr-FR" sz="1800" spc="-90" dirty="0">
                <a:solidFill>
                  <a:schemeClr val="bg1"/>
                </a:solidFill>
              </a:rPr>
              <a:t>TDM, stat, </a:t>
            </a:r>
            <a:r>
              <a:rPr lang="fr-FR" sz="1800" spc="-90" dirty="0" err="1">
                <a:solidFill>
                  <a:schemeClr val="bg1"/>
                </a:solidFill>
              </a:rPr>
              <a:t>perpetual</a:t>
            </a:r>
            <a:r>
              <a:rPr lang="fr-FR" sz="1800" spc="-90" dirty="0">
                <a:solidFill>
                  <a:schemeClr val="bg1"/>
                </a:solidFill>
              </a:rPr>
              <a:t> </a:t>
            </a:r>
            <a:r>
              <a:rPr lang="fr-FR" sz="1800" spc="-90" dirty="0" err="1">
                <a:solidFill>
                  <a:schemeClr val="bg1"/>
                </a:solidFill>
              </a:rPr>
              <a:t>access</a:t>
            </a:r>
            <a:r>
              <a:rPr lang="fr-FR" sz="1800" spc="-90" dirty="0">
                <a:solidFill>
                  <a:schemeClr val="bg1"/>
                </a:solidFill>
              </a:rPr>
              <a:t> , no DRM</a:t>
            </a:r>
          </a:p>
          <a:p>
            <a:pPr algn="ctr"/>
            <a:r>
              <a:rPr lang="fr-FR" sz="1800" b="1" spc="-90" dirty="0">
                <a:solidFill>
                  <a:schemeClr val="bg1"/>
                </a:solidFill>
              </a:rPr>
              <a:t>La licence exclut:</a:t>
            </a:r>
            <a:r>
              <a:rPr lang="fr-FR" sz="1800" spc="-90" dirty="0">
                <a:solidFill>
                  <a:schemeClr val="bg1"/>
                </a:solidFill>
              </a:rPr>
              <a:t> DDP, for juridique, </a:t>
            </a:r>
            <a:r>
              <a:rPr lang="fr-FR" sz="1800" spc="-90" dirty="0" err="1">
                <a:solidFill>
                  <a:schemeClr val="bg1"/>
                </a:solidFill>
              </a:rPr>
              <a:t>transfer</a:t>
            </a:r>
            <a:r>
              <a:rPr lang="fr-FR" sz="1800" spc="-90" dirty="0">
                <a:solidFill>
                  <a:schemeClr val="bg1"/>
                </a:solidFill>
              </a:rPr>
              <a:t> </a:t>
            </a:r>
            <a:r>
              <a:rPr lang="fr-FR" sz="1800" spc="-90" dirty="0" err="1">
                <a:solidFill>
                  <a:schemeClr val="bg1"/>
                </a:solidFill>
              </a:rPr>
              <a:t>titles</a:t>
            </a:r>
            <a:r>
              <a:rPr lang="fr-FR" sz="1800" spc="-90" dirty="0">
                <a:solidFill>
                  <a:schemeClr val="bg1"/>
                </a:solidFill>
              </a:rPr>
              <a:t>, </a:t>
            </a:r>
            <a:r>
              <a:rPr lang="fr-FR" sz="1800" spc="-90" dirty="0" err="1">
                <a:solidFill>
                  <a:schemeClr val="bg1"/>
                </a:solidFill>
              </a:rPr>
              <a:t>price</a:t>
            </a:r>
            <a:r>
              <a:rPr lang="fr-FR" sz="1800" spc="-90" dirty="0">
                <a:solidFill>
                  <a:schemeClr val="bg1"/>
                </a:solidFill>
              </a:rPr>
              <a:t> cap</a:t>
            </a:r>
            <a:r>
              <a:rPr lang="fr-FR" sz="1800" spc="-80" dirty="0">
                <a:solidFill>
                  <a:schemeClr val="bg1"/>
                </a:solidFill>
              </a:rPr>
              <a:t>, PEB</a:t>
            </a:r>
          </a:p>
        </p:txBody>
      </p:sp>
      <p:sp>
        <p:nvSpPr>
          <p:cNvPr id="142" name="Rectangle 141"/>
          <p:cNvSpPr/>
          <p:nvPr/>
        </p:nvSpPr>
        <p:spPr>
          <a:xfrm rot="6558676">
            <a:off x="4087979" y="6035126"/>
            <a:ext cx="701605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43" name="Ellipse 142"/>
          <p:cNvSpPr/>
          <p:nvPr/>
        </p:nvSpPr>
        <p:spPr>
          <a:xfrm>
            <a:off x="3300412" y="6653212"/>
            <a:ext cx="216000" cy="216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4" name="ZoneTexte 143"/>
          <p:cNvSpPr txBox="1"/>
          <p:nvPr/>
        </p:nvSpPr>
        <p:spPr>
          <a:xfrm rot="7948614">
            <a:off x="4296777" y="4563700"/>
            <a:ext cx="2140745" cy="1733976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</a:bodyPr>
          <a:lstStyle/>
          <a:p>
            <a:pPr algn="ctr"/>
            <a:r>
              <a:rPr lang="fr-FR" sz="2000" b="1" spc="-100" dirty="0">
                <a:solidFill>
                  <a:schemeClr val="bg1"/>
                </a:solidFill>
              </a:rPr>
              <a:t>Blue </a:t>
            </a:r>
            <a:r>
              <a:rPr lang="fr-FR" sz="2000" b="1" spc="-100" dirty="0" err="1">
                <a:solidFill>
                  <a:schemeClr val="bg1"/>
                </a:solidFill>
              </a:rPr>
              <a:t>Journals</a:t>
            </a:r>
            <a:endParaRPr lang="fr-FR" sz="2000" b="1" spc="-100" dirty="0">
              <a:solidFill>
                <a:schemeClr val="bg1"/>
              </a:solidFill>
            </a:endParaRPr>
          </a:p>
          <a:p>
            <a:pPr algn="ctr"/>
            <a:r>
              <a:rPr lang="fr-FR" sz="2000" b="1" spc="-100" dirty="0">
                <a:solidFill>
                  <a:schemeClr val="bg1"/>
                </a:solidFill>
              </a:rPr>
              <a:t> STM</a:t>
            </a:r>
          </a:p>
          <a:p>
            <a:pPr algn="ctr"/>
            <a:endParaRPr lang="fr-FR" sz="1000" b="1" dirty="0">
              <a:solidFill>
                <a:schemeClr val="bg1"/>
              </a:solidFill>
            </a:endParaRP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FTE 1-5: 3$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FTE 6-10: 5$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          FTE 11-12: 7$</a:t>
            </a:r>
          </a:p>
        </p:txBody>
      </p:sp>
      <p:sp>
        <p:nvSpPr>
          <p:cNvPr id="145" name="Rectangle 144"/>
          <p:cNvSpPr/>
          <p:nvPr/>
        </p:nvSpPr>
        <p:spPr>
          <a:xfrm rot="8067339">
            <a:off x="2422720" y="3425802"/>
            <a:ext cx="3221100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PCA, 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stat, DDP, no DRM, PEB</a:t>
            </a:r>
          </a:p>
          <a:p>
            <a:pPr algn="ctr"/>
            <a:r>
              <a:rPr lang="fr-FR" sz="1800" b="1" spc="-90" dirty="0">
                <a:solidFill>
                  <a:schemeClr val="bg1"/>
                </a:solidFill>
              </a:rPr>
              <a:t>La licence exclut:</a:t>
            </a:r>
            <a:r>
              <a:rPr lang="fr-FR" sz="1800" spc="-90" dirty="0">
                <a:solidFill>
                  <a:schemeClr val="bg1"/>
                </a:solidFill>
              </a:rPr>
              <a:t> </a:t>
            </a:r>
            <a:r>
              <a:rPr lang="fr-FR" sz="1800" spc="-90" dirty="0" err="1">
                <a:solidFill>
                  <a:schemeClr val="bg1"/>
                </a:solidFill>
              </a:rPr>
              <a:t>transfer</a:t>
            </a:r>
            <a:r>
              <a:rPr lang="fr-FR" sz="1800" spc="-90" dirty="0">
                <a:solidFill>
                  <a:schemeClr val="bg1"/>
                </a:solidFill>
              </a:rPr>
              <a:t> </a:t>
            </a:r>
            <a:r>
              <a:rPr lang="fr-FR" sz="1800" spc="-90" dirty="0" err="1">
                <a:solidFill>
                  <a:schemeClr val="bg1"/>
                </a:solidFill>
              </a:rPr>
              <a:t>titles</a:t>
            </a:r>
            <a:r>
              <a:rPr lang="fr-FR" sz="1800" spc="-90" dirty="0">
                <a:solidFill>
                  <a:schemeClr val="bg1"/>
                </a:solidFill>
              </a:rPr>
              <a:t>, </a:t>
            </a:r>
          </a:p>
          <a:p>
            <a:pPr algn="ctr"/>
            <a:r>
              <a:rPr lang="fr-FR" sz="1800" dirty="0">
                <a:solidFill>
                  <a:schemeClr val="bg1"/>
                </a:solidFill>
              </a:rPr>
              <a:t>for juridique, TDM,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</a:t>
            </a:r>
          </a:p>
        </p:txBody>
      </p:sp>
      <p:sp>
        <p:nvSpPr>
          <p:cNvPr id="146" name="Rectangle 145"/>
          <p:cNvSpPr/>
          <p:nvPr/>
        </p:nvSpPr>
        <p:spPr>
          <a:xfrm rot="7925781">
            <a:off x="5376389" y="4453328"/>
            <a:ext cx="701605" cy="413833"/>
          </a:xfrm>
          <a:prstGeom prst="rect">
            <a:avLst/>
          </a:prstGeom>
        </p:spPr>
        <p:txBody>
          <a:bodyPr wrap="non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Prix:</a:t>
            </a:r>
          </a:p>
        </p:txBody>
      </p:sp>
      <p:sp>
        <p:nvSpPr>
          <p:cNvPr id="147" name="Ellipse 146"/>
          <p:cNvSpPr/>
          <p:nvPr/>
        </p:nvSpPr>
        <p:spPr>
          <a:xfrm>
            <a:off x="4532212" y="4519612"/>
            <a:ext cx="216000" cy="216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8" name="Rectangle 117"/>
          <p:cNvSpPr/>
          <p:nvPr/>
        </p:nvSpPr>
        <p:spPr>
          <a:xfrm>
            <a:off x="2614612" y="15492411"/>
            <a:ext cx="135874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500" dirty="0"/>
              <a:t>by Manon Velasco. </a:t>
            </a:r>
            <a:r>
              <a:rPr lang="fr-FR" sz="1500"/>
              <a:t>2022. </a:t>
            </a:r>
            <a:r>
              <a:rPr lang="fr-FR" sz="1500" dirty="0"/>
              <a:t>Cette œuvre est mise à disposition sous licence Attribution - Pas d’Utilisation Commerciale - Partage dans les Mêmes Conditions 3.0 Suisse. </a:t>
            </a:r>
          </a:p>
          <a:p>
            <a:r>
              <a:rPr lang="fr-FR" sz="1500" dirty="0"/>
              <a:t>Pour voir une copie de cette licence, visitez http://creativecommons.org/licenses/by-nc-sa/3.0/ch/</a:t>
            </a:r>
          </a:p>
        </p:txBody>
      </p:sp>
      <p:pic>
        <p:nvPicPr>
          <p:cNvPr id="2053" name="Picture 5" descr="F:\Cours_Celine\jeu_negociation_trap\Cc-by-nc-sa_icon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6212" y="15225712"/>
            <a:ext cx="2286000" cy="800100"/>
          </a:xfrm>
          <a:prstGeom prst="rect">
            <a:avLst/>
          </a:prstGeom>
          <a:noFill/>
        </p:spPr>
      </p:pic>
      <p:pic>
        <p:nvPicPr>
          <p:cNvPr id="119" name="Image 118">
            <a:extLst>
              <a:ext uri="{FF2B5EF4-FFF2-40B4-BE49-F238E27FC236}">
                <a16:creationId xmlns:a16="http://schemas.microsoft.com/office/drawing/2014/main" id="{217FDEE7-F2F7-4194-A82B-CE96BE655085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993784">
            <a:off x="8327572" y="7398530"/>
            <a:ext cx="597859" cy="540687"/>
          </a:xfrm>
          <a:prstGeom prst="rect">
            <a:avLst/>
          </a:prstGeom>
        </p:spPr>
      </p:pic>
      <p:sp>
        <p:nvSpPr>
          <p:cNvPr id="120" name="Rectangle 119">
            <a:extLst>
              <a:ext uri="{FF2B5EF4-FFF2-40B4-BE49-F238E27FC236}">
                <a16:creationId xmlns:a16="http://schemas.microsoft.com/office/drawing/2014/main" id="{9B3037D1-B28F-45F3-8F68-76DEE97493D9}"/>
              </a:ext>
            </a:extLst>
          </p:cNvPr>
          <p:cNvSpPr/>
          <p:nvPr/>
        </p:nvSpPr>
        <p:spPr>
          <a:xfrm rot="9918352">
            <a:off x="5007012" y="2075933"/>
            <a:ext cx="3122492" cy="1241533"/>
          </a:xfrm>
          <a:prstGeom prst="rect">
            <a:avLst/>
          </a:prstGeom>
        </p:spPr>
        <p:txBody>
          <a:bodyPr wrap="square" lIns="132246" tIns="66123" rIns="132246" bIns="66123">
            <a:spAutoFit/>
          </a:bodyPr>
          <a:lstStyle/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inclut: </a:t>
            </a:r>
            <a:r>
              <a:rPr lang="fr-FR" sz="1800" dirty="0">
                <a:solidFill>
                  <a:schemeClr val="bg1"/>
                </a:solidFill>
              </a:rPr>
              <a:t>TDM, stat, </a:t>
            </a:r>
            <a:r>
              <a:rPr lang="fr-FR" sz="1800" dirty="0" err="1">
                <a:solidFill>
                  <a:schemeClr val="bg1"/>
                </a:solidFill>
              </a:rPr>
              <a:t>perpetual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access</a:t>
            </a:r>
            <a:r>
              <a:rPr lang="fr-FR" sz="1800" dirty="0">
                <a:solidFill>
                  <a:schemeClr val="bg1"/>
                </a:solidFill>
              </a:rPr>
              <a:t>, for juridique</a:t>
            </a:r>
          </a:p>
          <a:p>
            <a:pPr algn="ctr"/>
            <a:r>
              <a:rPr lang="fr-FR" sz="1800" b="1" dirty="0">
                <a:solidFill>
                  <a:schemeClr val="bg1"/>
                </a:solidFill>
              </a:rPr>
              <a:t>La licence exclut:</a:t>
            </a:r>
            <a:r>
              <a:rPr lang="fr-FR" sz="1800" dirty="0">
                <a:solidFill>
                  <a:schemeClr val="bg1"/>
                </a:solidFill>
              </a:rPr>
              <a:t> DDP, </a:t>
            </a:r>
            <a:r>
              <a:rPr lang="fr-FR" sz="1800" dirty="0" err="1">
                <a:solidFill>
                  <a:schemeClr val="bg1"/>
                </a:solidFill>
              </a:rPr>
              <a:t>transfer</a:t>
            </a:r>
            <a:r>
              <a:rPr lang="fr-FR" sz="1800" dirty="0">
                <a:solidFill>
                  <a:schemeClr val="bg1"/>
                </a:solidFill>
              </a:rPr>
              <a:t> </a:t>
            </a:r>
            <a:r>
              <a:rPr lang="fr-FR" sz="1800" dirty="0" err="1">
                <a:solidFill>
                  <a:schemeClr val="bg1"/>
                </a:solidFill>
              </a:rPr>
              <a:t>titles</a:t>
            </a:r>
            <a:r>
              <a:rPr lang="fr-FR" sz="1800" dirty="0">
                <a:solidFill>
                  <a:schemeClr val="bg1"/>
                </a:solidFill>
              </a:rPr>
              <a:t>, </a:t>
            </a:r>
            <a:r>
              <a:rPr lang="fr-FR" sz="1800" dirty="0" err="1">
                <a:solidFill>
                  <a:schemeClr val="bg1"/>
                </a:solidFill>
              </a:rPr>
              <a:t>price</a:t>
            </a:r>
            <a:r>
              <a:rPr lang="fr-FR" sz="1800" dirty="0">
                <a:solidFill>
                  <a:schemeClr val="bg1"/>
                </a:solidFill>
              </a:rPr>
              <a:t> cap,  PEB, no DRM</a:t>
            </a:r>
          </a:p>
        </p:txBody>
      </p:sp>
      <p:sp>
        <p:nvSpPr>
          <p:cNvPr id="164" name="ZoneTexte 163">
            <a:extLst>
              <a:ext uri="{FF2B5EF4-FFF2-40B4-BE49-F238E27FC236}">
                <a16:creationId xmlns:a16="http://schemas.microsoft.com/office/drawing/2014/main" id="{FA9091FD-973B-47CA-96D0-1EA456C4E0D6}"/>
              </a:ext>
            </a:extLst>
          </p:cNvPr>
          <p:cNvSpPr txBox="1"/>
          <p:nvPr/>
        </p:nvSpPr>
        <p:spPr>
          <a:xfrm rot="5400000">
            <a:off x="850208" y="7858094"/>
            <a:ext cx="1942165" cy="441314"/>
          </a:xfrm>
          <a:prstGeom prst="rect">
            <a:avLst/>
          </a:prstGeom>
          <a:noFill/>
        </p:spPr>
        <p:txBody>
          <a:bodyPr wrap="square" lIns="132246" tIns="66123" rIns="132246" bIns="66123" rtlCol="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>
            <a:defPPr>
              <a:defRPr lang="en-US"/>
            </a:defPPr>
            <a:lvl1pPr>
              <a:defRPr sz="1100">
                <a:effectLst>
                  <a:glow rad="139700">
                    <a:schemeClr val="bg1">
                      <a:alpha val="65000"/>
                    </a:schemeClr>
                  </a:glow>
                </a:effectLst>
              </a:defRPr>
            </a:lvl1pPr>
          </a:lstStyle>
          <a:p>
            <a:r>
              <a:rPr lang="fr-FR" sz="2000" dirty="0" err="1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Scholarly</a:t>
            </a:r>
            <a:r>
              <a:rPr lang="fr-FR" sz="2000" dirty="0">
                <a:effectLst>
                  <a:glow rad="139700">
                    <a:schemeClr val="bg1">
                      <a:lumMod val="75000"/>
                      <a:alpha val="65000"/>
                    </a:schemeClr>
                  </a:glow>
                </a:effectLst>
              </a:rPr>
              <a:t> Blue</a:t>
            </a:r>
          </a:p>
        </p:txBody>
      </p:sp>
    </p:spTree>
    <p:extLst>
      <p:ext uri="{BB962C8B-B14F-4D97-AF65-F5344CB8AC3E}">
        <p14:creationId xmlns:p14="http://schemas.microsoft.com/office/powerpoint/2010/main" val="3676522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672</Words>
  <Application>Microsoft Office PowerPoint</Application>
  <PresentationFormat>Personnalisé</PresentationFormat>
  <Paragraphs>122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Diego</dc:creator>
  <cp:lastModifiedBy>Velasco Manon</cp:lastModifiedBy>
  <cp:revision>217</cp:revision>
  <cp:lastPrinted>2019-11-13T16:08:52Z</cp:lastPrinted>
  <dcterms:created xsi:type="dcterms:W3CDTF">2006-08-16T00:00:00Z</dcterms:created>
  <dcterms:modified xsi:type="dcterms:W3CDTF">2022-03-28T21:00:13Z</dcterms:modified>
</cp:coreProperties>
</file>