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0" r:id="rId4"/>
    <p:sldId id="263" r:id="rId5"/>
    <p:sldId id="264" r:id="rId6"/>
    <p:sldId id="267" r:id="rId7"/>
    <p:sldId id="266" r:id="rId8"/>
    <p:sldId id="269" r:id="rId9"/>
    <p:sldId id="270" r:id="rId10"/>
    <p:sldId id="268" r:id="rId11"/>
  </p:sldIdLst>
  <p:sldSz cx="12801600" cy="9601200" type="A3"/>
  <p:notesSz cx="6797675" cy="9926638"/>
  <p:defaultTextStyle>
    <a:defPPr>
      <a:defRPr lang="en-US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24">
          <p15:clr>
            <a:srgbClr val="A4A3A4"/>
          </p15:clr>
        </p15:guide>
        <p15:guide id="4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C6E7E"/>
    <a:srgbClr val="12AAC2"/>
    <a:srgbClr val="A5D6FF"/>
    <a:srgbClr val="FFAC33"/>
    <a:srgbClr val="FFC043"/>
    <a:srgbClr val="BFBFBF"/>
    <a:srgbClr val="FF8001"/>
    <a:srgbClr val="FF66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999" autoAdjust="0"/>
    <p:restoredTop sz="94660"/>
  </p:normalViewPr>
  <p:slideViewPr>
    <p:cSldViewPr>
      <p:cViewPr varScale="1">
        <p:scale>
          <a:sx n="50" d="100"/>
          <a:sy n="50" d="100"/>
        </p:scale>
        <p:origin x="62" y="168"/>
      </p:cViewPr>
      <p:guideLst>
        <p:guide orient="horz" pos="2160"/>
        <p:guide pos="2880"/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4C27E8AA-CFAE-434C-8C38-6B41AD616D90}" type="datetimeFigureOut">
              <a:rPr lang="fr-FR" smtClean="0"/>
              <a:pPr/>
              <a:t>11/04/2022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3E34B6DA-D75A-4F58-9992-4BC709BBB54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7"/>
            <a:ext cx="10881360" cy="205803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5"/>
            <a:ext cx="2880360" cy="81921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5"/>
            <a:ext cx="8427720" cy="81921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2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400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03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00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0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0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0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01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0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02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2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03" indent="0">
              <a:buNone/>
              <a:defRPr sz="2800" b="1"/>
            </a:lvl2pPr>
            <a:lvl3pPr marL="1280006" indent="0">
              <a:buNone/>
              <a:defRPr sz="2500" b="1"/>
            </a:lvl3pPr>
            <a:lvl4pPr marL="1920009" indent="0">
              <a:buNone/>
              <a:defRPr sz="2200" b="1"/>
            </a:lvl4pPr>
            <a:lvl5pPr marL="2560013" indent="0">
              <a:buNone/>
              <a:defRPr sz="2200" b="1"/>
            </a:lvl5pPr>
            <a:lvl6pPr marL="3200016" indent="0">
              <a:buNone/>
              <a:defRPr sz="2200" b="1"/>
            </a:lvl6pPr>
            <a:lvl7pPr marL="3840019" indent="0">
              <a:buNone/>
              <a:defRPr sz="2200" b="1"/>
            </a:lvl7pPr>
            <a:lvl8pPr marL="4480022" indent="0">
              <a:buNone/>
              <a:defRPr sz="2200" b="1"/>
            </a:lvl8pPr>
            <a:lvl9pPr marL="5120025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7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03" indent="0">
              <a:buNone/>
              <a:defRPr sz="2800" b="1"/>
            </a:lvl2pPr>
            <a:lvl3pPr marL="1280006" indent="0">
              <a:buNone/>
              <a:defRPr sz="2500" b="1"/>
            </a:lvl3pPr>
            <a:lvl4pPr marL="1920009" indent="0">
              <a:buNone/>
              <a:defRPr sz="2200" b="1"/>
            </a:lvl4pPr>
            <a:lvl5pPr marL="2560013" indent="0">
              <a:buNone/>
              <a:defRPr sz="2200" b="1"/>
            </a:lvl5pPr>
            <a:lvl6pPr marL="3200016" indent="0">
              <a:buNone/>
              <a:defRPr sz="2200" b="1"/>
            </a:lvl6pPr>
            <a:lvl7pPr marL="3840019" indent="0">
              <a:buNone/>
              <a:defRPr sz="2200" b="1"/>
            </a:lvl7pPr>
            <a:lvl8pPr marL="4480022" indent="0">
              <a:buNone/>
              <a:defRPr sz="2200" b="1"/>
            </a:lvl8pPr>
            <a:lvl9pPr marL="5120025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7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2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2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2" y="2009142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03" indent="0">
              <a:buNone/>
              <a:defRPr sz="1700"/>
            </a:lvl2pPr>
            <a:lvl3pPr marL="1280006" indent="0">
              <a:buNone/>
              <a:defRPr sz="1400"/>
            </a:lvl3pPr>
            <a:lvl4pPr marL="1920009" indent="0">
              <a:buNone/>
              <a:defRPr sz="1300"/>
            </a:lvl4pPr>
            <a:lvl5pPr marL="2560013" indent="0">
              <a:buNone/>
              <a:defRPr sz="1300"/>
            </a:lvl5pPr>
            <a:lvl6pPr marL="3200016" indent="0">
              <a:buNone/>
              <a:defRPr sz="1300"/>
            </a:lvl6pPr>
            <a:lvl7pPr marL="3840019" indent="0">
              <a:buNone/>
              <a:defRPr sz="1300"/>
            </a:lvl7pPr>
            <a:lvl8pPr marL="4480022" indent="0">
              <a:buNone/>
              <a:defRPr sz="1300"/>
            </a:lvl8pPr>
            <a:lvl9pPr marL="5120025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03" indent="0">
              <a:buNone/>
              <a:defRPr sz="3900"/>
            </a:lvl2pPr>
            <a:lvl3pPr marL="1280006" indent="0">
              <a:buNone/>
              <a:defRPr sz="3400"/>
            </a:lvl3pPr>
            <a:lvl4pPr marL="1920009" indent="0">
              <a:buNone/>
              <a:defRPr sz="2800"/>
            </a:lvl4pPr>
            <a:lvl5pPr marL="2560013" indent="0">
              <a:buNone/>
              <a:defRPr sz="2800"/>
            </a:lvl5pPr>
            <a:lvl6pPr marL="3200016" indent="0">
              <a:buNone/>
              <a:defRPr sz="2800"/>
            </a:lvl6pPr>
            <a:lvl7pPr marL="3840019" indent="0">
              <a:buNone/>
              <a:defRPr sz="2800"/>
            </a:lvl7pPr>
            <a:lvl8pPr marL="4480022" indent="0">
              <a:buNone/>
              <a:defRPr sz="2800"/>
            </a:lvl8pPr>
            <a:lvl9pPr marL="5120025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03" indent="0">
              <a:buNone/>
              <a:defRPr sz="1700"/>
            </a:lvl2pPr>
            <a:lvl3pPr marL="1280006" indent="0">
              <a:buNone/>
              <a:defRPr sz="1400"/>
            </a:lvl3pPr>
            <a:lvl4pPr marL="1920009" indent="0">
              <a:buNone/>
              <a:defRPr sz="1300"/>
            </a:lvl4pPr>
            <a:lvl5pPr marL="2560013" indent="0">
              <a:buNone/>
              <a:defRPr sz="1300"/>
            </a:lvl5pPr>
            <a:lvl6pPr marL="3200016" indent="0">
              <a:buNone/>
              <a:defRPr sz="1300"/>
            </a:lvl6pPr>
            <a:lvl7pPr marL="3840019" indent="0">
              <a:buNone/>
              <a:defRPr sz="1300"/>
            </a:lvl7pPr>
            <a:lvl8pPr marL="4480022" indent="0">
              <a:buNone/>
              <a:defRPr sz="1300"/>
            </a:lvl8pPr>
            <a:lvl9pPr marL="5120025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2"/>
            <a:ext cx="11521440" cy="6336348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006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03" indent="-480003" algn="l" defTabSz="128000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005" indent="-400002" algn="l" defTabSz="1280006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008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011" indent="-320002" algn="l" defTabSz="128000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14" indent="-320002" algn="l" defTabSz="1280006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017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020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025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028" indent="-320002" algn="l" defTabSz="128000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03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006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009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013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016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019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022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025" algn="l" defTabSz="1280006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28.jpeg"/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12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.jpeg"/><Relationship Id="rId5" Type="http://schemas.openxmlformats.org/officeDocument/2006/relationships/image" Target="../media/image4.jpeg"/><Relationship Id="rId10" Type="http://schemas.openxmlformats.org/officeDocument/2006/relationships/image" Target="../media/image26.jpeg"/><Relationship Id="rId4" Type="http://schemas.openxmlformats.org/officeDocument/2006/relationships/image" Target="../media/image5.jpeg"/><Relationship Id="rId9" Type="http://schemas.openxmlformats.org/officeDocument/2006/relationships/image" Target="../media/image25.jpeg"/><Relationship Id="rId1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70800" y="76200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4343400" y="76200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8961120" y="76200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827520" y="76200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170800" y="3584525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4343400" y="3584525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8961120" y="358140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6827520" y="358140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2170800" y="637032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4343400" y="637032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8961120" y="637032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6827520" y="6370320"/>
            <a:ext cx="1944000" cy="234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2148840" y="1981200"/>
            <a:ext cx="188976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pPr algn="ctr"/>
            <a:r>
              <a:rPr lang="fr-FR" sz="1600" b="1" dirty="0" err="1">
                <a:solidFill>
                  <a:schemeClr val="bg1"/>
                </a:solidFill>
                <a:effectLst/>
              </a:rPr>
              <a:t>Red</a:t>
            </a:r>
            <a:r>
              <a:rPr lang="fr-FR" sz="1600" b="1" dirty="0">
                <a:solidFill>
                  <a:schemeClr val="bg1"/>
                </a:solidFill>
                <a:effectLst/>
              </a:rPr>
              <a:t> </a:t>
            </a:r>
            <a:r>
              <a:rPr lang="fr-FR" sz="1600" b="1" dirty="0" err="1">
                <a:solidFill>
                  <a:schemeClr val="bg1"/>
                </a:solidFill>
                <a:effectLst/>
              </a:rPr>
              <a:t>Journals</a:t>
            </a:r>
            <a:r>
              <a:rPr lang="fr-FR" sz="1600" b="1" dirty="0">
                <a:solidFill>
                  <a:schemeClr val="bg1"/>
                </a:solidFill>
                <a:effectLst/>
              </a:rPr>
              <a:t> SSH 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8961120" y="1981200"/>
            <a:ext cx="196596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pPr algn="ctr"/>
            <a:r>
              <a:rPr lang="fr-FR" sz="1600" b="1" spc="-56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Red Journals Finance 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6979920" y="1981200"/>
            <a:ext cx="170688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Red</a:t>
            </a:r>
            <a:r>
              <a:rPr lang="fr-FR" sz="1600" b="1" spc="-42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Journals</a:t>
            </a:r>
            <a:r>
              <a:rPr lang="fr-FR" sz="1600" b="1" spc="-42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STM 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4343400" y="1981200"/>
            <a:ext cx="196596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pPr algn="ctr"/>
            <a:r>
              <a:rPr lang="fr-FR" sz="1600" b="1" spc="-42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Red </a:t>
            </a:r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Database</a:t>
            </a:r>
            <a:endParaRPr lang="fr-FR" sz="1600" b="1" spc="-42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2133600" y="4803725"/>
            <a:ext cx="202692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spc="-84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Jewel</a:t>
            </a:r>
            <a:r>
              <a:rPr lang="fr-FR" sz="1600" b="1" spc="-84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Journal collection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4267200" y="4803725"/>
            <a:ext cx="213360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spc="-56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Pearl journal collection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6842760" y="4809252"/>
            <a:ext cx="188976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Purple</a:t>
            </a:r>
            <a:r>
              <a:rPr lang="fr-FR" sz="1600" b="1" spc="-42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Math </a:t>
            </a:r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ebooks</a:t>
            </a:r>
            <a:endParaRPr lang="fr-FR" sz="1600" b="1" spc="-42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8961120" y="4818485"/>
            <a:ext cx="188976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pPr algn="ctr"/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Purple</a:t>
            </a:r>
            <a:r>
              <a:rPr lang="fr-FR" sz="1600" b="1" spc="-42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Stat </a:t>
            </a:r>
            <a:r>
              <a:rPr lang="fr-FR" sz="1600" b="1" spc="-42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ebooks</a:t>
            </a:r>
            <a:endParaRPr lang="fr-FR" sz="1600" b="1" spc="-42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2225040" y="7671247"/>
            <a:ext cx="181356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Blue </a:t>
            </a:r>
            <a:r>
              <a:rPr lang="fr-FR" sz="1600" b="1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Journals</a:t>
            </a:r>
            <a:r>
              <a:rPr lang="fr-FR" sz="16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STM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6873240" y="7671247"/>
            <a:ext cx="185928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Blue </a:t>
            </a:r>
            <a:r>
              <a:rPr lang="fr-FR" sz="1600" b="1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Journals</a:t>
            </a:r>
            <a:r>
              <a:rPr lang="fr-FR" sz="16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SSH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8961120" y="7671247"/>
            <a:ext cx="2011680" cy="375473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Blue </a:t>
            </a:r>
            <a:r>
              <a:rPr lang="fr-FR" sz="1600" b="1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Ref</a:t>
            </a:r>
            <a:r>
              <a:rPr lang="fr-FR" sz="16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Works STM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4343400" y="7665720"/>
            <a:ext cx="2026920" cy="366240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500" b="1" spc="-84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Blue </a:t>
            </a:r>
            <a:r>
              <a:rPr lang="fr-FR" sz="1500" b="1" spc="-84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ebooks</a:t>
            </a:r>
            <a:r>
              <a:rPr lang="fr-FR" sz="1500" b="1" spc="-84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Arts&amp;</a:t>
            </a:r>
            <a:r>
              <a:rPr lang="fr-FR" sz="1500" b="1" spc="-84" dirty="0" err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Laws</a:t>
            </a:r>
            <a:endParaRPr lang="fr-FR" sz="1500" b="1" spc="-84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8" name="Picture 4" descr="D:\A ranger\EPFL\Cours_HEG\jeu_negociation_trap\cartes_freepik\jeu-cartes-equipement-scientifique_1284-9863_macrovector.jpg"/>
          <p:cNvPicPr>
            <a:picLocks noChangeAspect="1" noChangeArrowheads="1"/>
          </p:cNvPicPr>
          <p:nvPr/>
        </p:nvPicPr>
        <p:blipFill>
          <a:blip r:embed="rId3" cstate="print"/>
          <a:srcRect r="51092" b="51092"/>
          <a:stretch>
            <a:fillRect/>
          </a:stretch>
        </p:blipFill>
        <p:spPr bwMode="auto">
          <a:xfrm>
            <a:off x="2971800" y="3736925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1031" name="Picture 7" descr="D:\A ranger\EPFL\Cours_HEG\jeu_negociation_trap\cartes_freepik\science-concept-4-icones-composition-icone-plate_1284-14717_macrovector.jpg"/>
          <p:cNvPicPr>
            <a:picLocks noChangeAspect="1" noChangeArrowheads="1"/>
          </p:cNvPicPr>
          <p:nvPr/>
        </p:nvPicPr>
        <p:blipFill>
          <a:blip r:embed="rId4" cstate="print"/>
          <a:srcRect t="50928" r="51194"/>
          <a:stretch>
            <a:fillRect/>
          </a:stretch>
        </p:blipFill>
        <p:spPr bwMode="auto">
          <a:xfrm>
            <a:off x="5124000" y="914400"/>
            <a:ext cx="972000" cy="97728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62" name="Picture 8" descr="D:\A ranger\EPFL\Cours_HEG\jeu_negociation_trap\cartes_freepik\science-icons-set_98292-437_macrovector.jpg"/>
          <p:cNvPicPr>
            <a:picLocks noChangeAspect="1" noChangeArrowheads="1"/>
          </p:cNvPicPr>
          <p:nvPr/>
        </p:nvPicPr>
        <p:blipFill>
          <a:blip r:embed="rId5" cstate="print"/>
          <a:srcRect r="51445" b="51445"/>
          <a:stretch>
            <a:fillRect/>
          </a:stretch>
        </p:blipFill>
        <p:spPr bwMode="auto">
          <a:xfrm>
            <a:off x="5124000" y="3736925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63" name="Picture 8" descr="D:\A ranger\EPFL\Cours_HEG\jeu_negociation_trap\cartes_freepik\science-icons-set_98292-437_macrovector.jpg"/>
          <p:cNvPicPr>
            <a:picLocks noChangeAspect="1" noChangeArrowheads="1"/>
          </p:cNvPicPr>
          <p:nvPr/>
        </p:nvPicPr>
        <p:blipFill>
          <a:blip r:embed="rId5" cstate="print"/>
          <a:srcRect l="50867" t="50867"/>
          <a:stretch>
            <a:fillRect/>
          </a:stretch>
        </p:blipFill>
        <p:spPr bwMode="auto">
          <a:xfrm>
            <a:off x="7608120" y="3736925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64" name="Picture 6" descr="D:\A ranger\EPFL\Cours_HEG\jeu_negociation_trap\cartes_freepik\law-icon-flat_98292-1521_macrovector.jpg"/>
          <p:cNvPicPr>
            <a:picLocks noChangeAspect="1" noChangeArrowheads="1"/>
          </p:cNvPicPr>
          <p:nvPr/>
        </p:nvPicPr>
        <p:blipFill>
          <a:blip r:embed="rId6" cstate="print"/>
          <a:srcRect r="50222" b="50222"/>
          <a:stretch>
            <a:fillRect/>
          </a:stretch>
        </p:blipFill>
        <p:spPr bwMode="auto">
          <a:xfrm>
            <a:off x="5124000" y="6522720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71" name="Picture 7" descr="D:\A ranger\EPFL\Cours_HEG\jeu_negociation_trap\cartes_freepik\science-concept-4-icones-composition-icone-plate_1284-14717_macrovector.jpg"/>
          <p:cNvPicPr>
            <a:picLocks noChangeAspect="1" noChangeArrowheads="1"/>
          </p:cNvPicPr>
          <p:nvPr/>
        </p:nvPicPr>
        <p:blipFill>
          <a:blip r:embed="rId4" cstate="print"/>
          <a:srcRect l="50928" b="51194"/>
          <a:stretch>
            <a:fillRect/>
          </a:stretch>
        </p:blipFill>
        <p:spPr bwMode="auto">
          <a:xfrm>
            <a:off x="7589520" y="914400"/>
            <a:ext cx="97728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72" name="Picture 7" descr="D:\A ranger\EPFL\Cours_HEG\jeu_negociation_trap\cartes_freepik\science-concept-4-icones-composition-icone-plate_1284-14717_macrovector.jpg"/>
          <p:cNvPicPr>
            <a:picLocks noChangeAspect="1" noChangeArrowheads="1"/>
          </p:cNvPicPr>
          <p:nvPr/>
        </p:nvPicPr>
        <p:blipFill>
          <a:blip r:embed="rId4" cstate="print"/>
          <a:srcRect l="50928" t="50928"/>
          <a:stretch>
            <a:fillRect/>
          </a:stretch>
        </p:blipFill>
        <p:spPr bwMode="auto">
          <a:xfrm>
            <a:off x="9741720" y="6522720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78" name="Picture 3" descr="D:\A ranger\EPFL\Cours_HEG\jeu_negociation_trap\cartes_freepik\ensemble-plat-renovation_98292-1179_macrovector.jpg"/>
          <p:cNvPicPr>
            <a:picLocks noChangeAspect="1" noChangeArrowheads="1"/>
          </p:cNvPicPr>
          <p:nvPr/>
        </p:nvPicPr>
        <p:blipFill>
          <a:blip r:embed="rId7" cstate="print"/>
          <a:srcRect r="51194" b="51194"/>
          <a:stretch>
            <a:fillRect/>
          </a:stretch>
        </p:blipFill>
        <p:spPr bwMode="auto">
          <a:xfrm>
            <a:off x="7608120" y="6522720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80" name="Picture 9" descr="D:\A ranger\EPFL\Cours_HEG\jeu_negociation_trap\cartes_freepik\13066.jpg"/>
          <p:cNvPicPr>
            <a:picLocks noChangeAspect="1" noChangeArrowheads="1"/>
          </p:cNvPicPr>
          <p:nvPr/>
        </p:nvPicPr>
        <p:blipFill>
          <a:blip r:embed="rId8" cstate="print"/>
          <a:srcRect l="50000" t="50000"/>
          <a:stretch>
            <a:fillRect/>
          </a:stretch>
        </p:blipFill>
        <p:spPr bwMode="auto">
          <a:xfrm>
            <a:off x="2971800" y="6522720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1035" name="Picture 11" descr="D:\A ranger\EPFL\Cours_HEG\jeu_negociation_trap\cartes_freepik\illustration-commerciale-donnees-statistiques_gstudioimage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41720" y="3736925"/>
            <a:ext cx="972000" cy="938284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1036" name="Picture 12" descr="D:\A ranger\EPFL\Cours_HEG\jeu_negociation_trap\cartes_freepik\concept-investissement-roupie-indienne_freepi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9723120" y="914400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pic>
        <p:nvPicPr>
          <p:cNvPr id="85" name="Picture 13" descr="D:\A ranger\EPFL\Cours_HEG\jeu_negociation_trap\cartes_freepik\museum-2x2-design-concept_1284-12279_macrovector.jpg"/>
          <p:cNvPicPr>
            <a:picLocks noChangeAspect="1" noChangeArrowheads="1"/>
          </p:cNvPicPr>
          <p:nvPr/>
        </p:nvPicPr>
        <p:blipFill>
          <a:blip r:embed="rId11" cstate="print"/>
          <a:srcRect r="50101" b="50101"/>
          <a:stretch>
            <a:fillRect/>
          </a:stretch>
        </p:blipFill>
        <p:spPr bwMode="auto">
          <a:xfrm>
            <a:off x="2971800" y="914400"/>
            <a:ext cx="972000" cy="972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  <a:effectLst/>
        </p:spPr>
      </p:pic>
      <p:sp>
        <p:nvSpPr>
          <p:cNvPr id="58" name="Triangle rectangle 57"/>
          <p:cNvSpPr/>
          <p:nvPr/>
        </p:nvSpPr>
        <p:spPr>
          <a:xfrm>
            <a:off x="2133600" y="248412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61" name="ZoneTexte 60"/>
          <p:cNvSpPr txBox="1"/>
          <p:nvPr/>
        </p:nvSpPr>
        <p:spPr>
          <a:xfrm>
            <a:off x="2057400" y="279489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Red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  <a:r>
              <a:rPr lang="fr-FR" sz="1300" i="1" dirty="0" err="1">
                <a:solidFill>
                  <a:sysClr val="windowText" lastClr="000000"/>
                </a:solidFill>
              </a:rPr>
              <a:t>Publishing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67" name="Triangle rectangle 66"/>
          <p:cNvSpPr/>
          <p:nvPr/>
        </p:nvSpPr>
        <p:spPr>
          <a:xfrm>
            <a:off x="4343400" y="248412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68" name="ZoneTexte 67"/>
          <p:cNvSpPr txBox="1"/>
          <p:nvPr/>
        </p:nvSpPr>
        <p:spPr>
          <a:xfrm>
            <a:off x="4267200" y="279489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Red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  <a:r>
              <a:rPr lang="fr-FR" sz="1300" i="1" dirty="0" err="1">
                <a:solidFill>
                  <a:sysClr val="windowText" lastClr="000000"/>
                </a:solidFill>
              </a:rPr>
              <a:t>Publishing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69" name="Triangle rectangle 68"/>
          <p:cNvSpPr/>
          <p:nvPr/>
        </p:nvSpPr>
        <p:spPr>
          <a:xfrm>
            <a:off x="6827520" y="248412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70" name="ZoneTexte 69"/>
          <p:cNvSpPr txBox="1"/>
          <p:nvPr/>
        </p:nvSpPr>
        <p:spPr>
          <a:xfrm>
            <a:off x="6751320" y="279489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Red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  <a:r>
              <a:rPr lang="fr-FR" sz="1300" i="1" dirty="0" err="1">
                <a:solidFill>
                  <a:sysClr val="windowText" lastClr="000000"/>
                </a:solidFill>
              </a:rPr>
              <a:t>Publishing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73" name="Triangle rectangle 72"/>
          <p:cNvSpPr/>
          <p:nvPr/>
        </p:nvSpPr>
        <p:spPr>
          <a:xfrm>
            <a:off x="8961120" y="248412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74" name="ZoneTexte 73"/>
          <p:cNvSpPr txBox="1"/>
          <p:nvPr/>
        </p:nvSpPr>
        <p:spPr>
          <a:xfrm>
            <a:off x="8884920" y="279489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Red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  <a:r>
              <a:rPr lang="fr-FR" sz="1300" i="1" dirty="0" err="1">
                <a:solidFill>
                  <a:sysClr val="windowText" lastClr="000000"/>
                </a:solidFill>
              </a:rPr>
              <a:t>Publishing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75" name="Triangle rectangle 74"/>
          <p:cNvSpPr/>
          <p:nvPr/>
        </p:nvSpPr>
        <p:spPr>
          <a:xfrm>
            <a:off x="2133600" y="5306645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76" name="ZoneTexte 75"/>
          <p:cNvSpPr txBox="1"/>
          <p:nvPr/>
        </p:nvSpPr>
        <p:spPr>
          <a:xfrm>
            <a:off x="2057400" y="5617418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Shiny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  <a:r>
              <a:rPr lang="fr-FR" sz="1300" i="1" dirty="0" err="1">
                <a:solidFill>
                  <a:sysClr val="windowText" lastClr="000000"/>
                </a:solidFill>
              </a:rPr>
              <a:t>Scientific</a:t>
            </a:r>
            <a:endParaRPr lang="fr-FR" sz="1300" i="1" dirty="0">
              <a:solidFill>
                <a:sysClr val="windowText" lastClr="000000"/>
              </a:solidFill>
            </a:endParaRPr>
          </a:p>
        </p:txBody>
      </p:sp>
      <p:sp>
        <p:nvSpPr>
          <p:cNvPr id="77" name="Triangle rectangle 76"/>
          <p:cNvSpPr/>
          <p:nvPr/>
        </p:nvSpPr>
        <p:spPr>
          <a:xfrm>
            <a:off x="4343400" y="5306645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79" name="ZoneTexte 78"/>
          <p:cNvSpPr txBox="1"/>
          <p:nvPr/>
        </p:nvSpPr>
        <p:spPr>
          <a:xfrm>
            <a:off x="4267200" y="5617418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Shiny</a:t>
            </a:r>
            <a:r>
              <a:rPr lang="fr-FR" sz="1300" i="1" dirty="0">
                <a:solidFill>
                  <a:sysClr val="windowText" lastClr="000000"/>
                </a:solidFill>
              </a:rPr>
              <a:t> </a:t>
            </a:r>
            <a:r>
              <a:rPr lang="fr-FR" sz="1300" i="1" dirty="0" err="1">
                <a:solidFill>
                  <a:sysClr val="windowText" lastClr="000000"/>
                </a:solidFill>
              </a:rPr>
              <a:t>Scientific</a:t>
            </a:r>
            <a:endParaRPr lang="fr-FR" sz="1300" i="1" dirty="0">
              <a:solidFill>
                <a:sysClr val="windowText" lastClr="000000"/>
              </a:solidFill>
            </a:endParaRPr>
          </a:p>
        </p:txBody>
      </p:sp>
      <p:sp>
        <p:nvSpPr>
          <p:cNvPr id="81" name="Triangle rectangle 80"/>
          <p:cNvSpPr/>
          <p:nvPr/>
        </p:nvSpPr>
        <p:spPr>
          <a:xfrm>
            <a:off x="6827520" y="5306645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82" name="ZoneTexte 81"/>
          <p:cNvSpPr txBox="1"/>
          <p:nvPr/>
        </p:nvSpPr>
        <p:spPr>
          <a:xfrm>
            <a:off x="6751320" y="5413325"/>
            <a:ext cx="1402080" cy="529362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/>
              <a:t>Purple</a:t>
            </a:r>
            <a:r>
              <a:rPr lang="fr-FR" sz="1300" i="1" dirty="0"/>
              <a:t> </a:t>
            </a:r>
          </a:p>
          <a:p>
            <a:r>
              <a:rPr lang="fr-FR" sz="1300" i="1" dirty="0"/>
              <a:t>Science Society</a:t>
            </a:r>
          </a:p>
        </p:txBody>
      </p:sp>
      <p:sp>
        <p:nvSpPr>
          <p:cNvPr id="83" name="Triangle rectangle 82"/>
          <p:cNvSpPr/>
          <p:nvPr/>
        </p:nvSpPr>
        <p:spPr>
          <a:xfrm>
            <a:off x="8961120" y="5306645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84" name="ZoneTexte 83"/>
          <p:cNvSpPr txBox="1"/>
          <p:nvPr/>
        </p:nvSpPr>
        <p:spPr>
          <a:xfrm>
            <a:off x="8884920" y="5413325"/>
            <a:ext cx="1402080" cy="529362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/>
              <a:t>Purple</a:t>
            </a:r>
            <a:r>
              <a:rPr lang="fr-FR" sz="1300" i="1" dirty="0"/>
              <a:t> </a:t>
            </a:r>
          </a:p>
          <a:p>
            <a:r>
              <a:rPr lang="fr-FR" sz="1300" i="1" dirty="0"/>
              <a:t>Science Society</a:t>
            </a:r>
          </a:p>
        </p:txBody>
      </p:sp>
      <p:sp>
        <p:nvSpPr>
          <p:cNvPr id="86" name="Triangle rectangle 85"/>
          <p:cNvSpPr/>
          <p:nvPr/>
        </p:nvSpPr>
        <p:spPr>
          <a:xfrm>
            <a:off x="2133600" y="812292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87" name="ZoneTexte 86"/>
          <p:cNvSpPr txBox="1"/>
          <p:nvPr/>
        </p:nvSpPr>
        <p:spPr>
          <a:xfrm>
            <a:off x="2057400" y="843369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Scholarly</a:t>
            </a:r>
            <a:r>
              <a:rPr lang="fr-FR" sz="1300" i="1" dirty="0">
                <a:solidFill>
                  <a:sysClr val="windowText" lastClr="000000"/>
                </a:solidFill>
              </a:rPr>
              <a:t> Blue</a:t>
            </a:r>
          </a:p>
        </p:txBody>
      </p:sp>
      <p:sp>
        <p:nvSpPr>
          <p:cNvPr id="89" name="Triangle rectangle 88"/>
          <p:cNvSpPr/>
          <p:nvPr/>
        </p:nvSpPr>
        <p:spPr>
          <a:xfrm>
            <a:off x="4343400" y="809244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90" name="ZoneTexte 89"/>
          <p:cNvSpPr txBox="1"/>
          <p:nvPr/>
        </p:nvSpPr>
        <p:spPr>
          <a:xfrm>
            <a:off x="4267200" y="840321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Scholarly</a:t>
            </a:r>
            <a:r>
              <a:rPr lang="fr-FR" sz="1300" i="1" dirty="0">
                <a:solidFill>
                  <a:sysClr val="windowText" lastClr="000000"/>
                </a:solidFill>
              </a:rPr>
              <a:t> Blue</a:t>
            </a:r>
          </a:p>
        </p:txBody>
      </p:sp>
      <p:sp>
        <p:nvSpPr>
          <p:cNvPr id="91" name="Triangle rectangle 90"/>
          <p:cNvSpPr/>
          <p:nvPr/>
        </p:nvSpPr>
        <p:spPr>
          <a:xfrm>
            <a:off x="6827520" y="809244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92" name="ZoneTexte 91"/>
          <p:cNvSpPr txBox="1"/>
          <p:nvPr/>
        </p:nvSpPr>
        <p:spPr>
          <a:xfrm>
            <a:off x="6751320" y="840321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Scholarly</a:t>
            </a:r>
            <a:r>
              <a:rPr lang="fr-FR" sz="1300" i="1" dirty="0">
                <a:solidFill>
                  <a:sysClr val="windowText" lastClr="000000"/>
                </a:solidFill>
              </a:rPr>
              <a:t> Blue</a:t>
            </a:r>
          </a:p>
        </p:txBody>
      </p:sp>
      <p:sp>
        <p:nvSpPr>
          <p:cNvPr id="93" name="Triangle rectangle 92"/>
          <p:cNvSpPr/>
          <p:nvPr/>
        </p:nvSpPr>
        <p:spPr>
          <a:xfrm>
            <a:off x="8961120" y="8092440"/>
            <a:ext cx="1676400" cy="640080"/>
          </a:xfrm>
          <a:prstGeom prst="rtTriangle">
            <a:avLst/>
          </a:prstGeom>
          <a:solidFill>
            <a:schemeClr val="bg1">
              <a:lumMod val="85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sp>
        <p:nvSpPr>
          <p:cNvPr id="94" name="ZoneTexte 93"/>
          <p:cNvSpPr txBox="1"/>
          <p:nvPr/>
        </p:nvSpPr>
        <p:spPr>
          <a:xfrm>
            <a:off x="8884920" y="8403213"/>
            <a:ext cx="1386840" cy="329307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fr-FR" sz="1300" i="1" dirty="0" err="1">
                <a:solidFill>
                  <a:sysClr val="windowText" lastClr="000000"/>
                </a:solidFill>
              </a:rPr>
              <a:t>Scholarly</a:t>
            </a:r>
            <a:r>
              <a:rPr lang="fr-FR" sz="1300" i="1" dirty="0">
                <a:solidFill>
                  <a:sysClr val="windowText" lastClr="000000"/>
                </a:solidFill>
              </a:rPr>
              <a:t> Blue</a:t>
            </a:r>
          </a:p>
        </p:txBody>
      </p:sp>
      <p:sp>
        <p:nvSpPr>
          <p:cNvPr id="65" name="ZoneTexte 64"/>
          <p:cNvSpPr txBox="1"/>
          <p:nvPr/>
        </p:nvSpPr>
        <p:spPr>
          <a:xfrm>
            <a:off x="304800" y="457200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Recto</a:t>
            </a:r>
          </a:p>
        </p:txBody>
      </p:sp>
      <p:sp>
        <p:nvSpPr>
          <p:cNvPr id="66" name="Rectangle 65"/>
          <p:cNvSpPr/>
          <p:nvPr/>
        </p:nvSpPr>
        <p:spPr>
          <a:xfrm>
            <a:off x="1676400" y="9016425"/>
            <a:ext cx="111252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50" dirty="0">
                <a:solidFill>
                  <a:schemeClr val="bg1">
                    <a:lumMod val="65000"/>
                  </a:schemeClr>
                </a:solidFill>
              </a:rPr>
              <a:t>by Manon Velasco. 2022. Cette œuvre est mise à disposition sous licence Attribution - Pas d’Utilisation Commerciale - Partage dans les Mêmes Conditions 3.0 Suisse. Pour voir une copie de cette licence, visitez http://creativecommons.org/licenses/by-nc-sa/3.0/ch/</a:t>
            </a:r>
          </a:p>
        </p:txBody>
      </p:sp>
      <p:pic>
        <p:nvPicPr>
          <p:cNvPr id="88" name="Picture 5" descr="F:\Cours_Celine\jeu_negociation_trap\Cc-by-nc-sa_icon.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2400" y="8915400"/>
            <a:ext cx="1524000" cy="53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Credits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57200" y="1981200"/>
            <a:ext cx="78486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Frame vector created by </a:t>
            </a:r>
            <a:r>
              <a:rPr lang="en-US" dirty="0" err="1"/>
              <a:t>macrovector</a:t>
            </a:r>
            <a:r>
              <a:rPr lang="en-US" dirty="0"/>
              <a:t> - www.freepik.com</a:t>
            </a:r>
            <a:endParaRPr lang="fr-FR" dirty="0"/>
          </a:p>
        </p:txBody>
      </p:sp>
      <p:pic>
        <p:nvPicPr>
          <p:cNvPr id="1026" name="Picture 2" descr="F:\Cours_Celine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667000"/>
            <a:ext cx="2971800" cy="2971800"/>
          </a:xfrm>
          <a:prstGeom prst="rect">
            <a:avLst/>
          </a:prstGeom>
          <a:noFill/>
        </p:spPr>
      </p:pic>
      <p:pic>
        <p:nvPicPr>
          <p:cNvPr id="1027" name="Picture 3" descr="F:\Cours_Celine\jeu_negociation_trap\cartes_freepik\museum-2x2-design-concept_1284-12279_macrovector.jpg"/>
          <p:cNvPicPr>
            <a:picLocks noChangeAspect="1" noChangeArrowheads="1"/>
          </p:cNvPicPr>
          <p:nvPr/>
        </p:nvPicPr>
        <p:blipFill>
          <a:blip r:embed="rId3" cstate="print"/>
          <a:srcRect r="51220" b="51220"/>
          <a:stretch>
            <a:fillRect/>
          </a:stretch>
        </p:blipFill>
        <p:spPr bwMode="auto">
          <a:xfrm>
            <a:off x="2057400" y="2667000"/>
            <a:ext cx="1440000" cy="1440000"/>
          </a:xfrm>
          <a:prstGeom prst="rect">
            <a:avLst/>
          </a:prstGeom>
          <a:noFill/>
        </p:spPr>
      </p:pic>
      <p:pic>
        <p:nvPicPr>
          <p:cNvPr id="1028" name="Picture 4" descr="F:\Cours_Celine\jeu_negociation_trap\cartes_freepik\law-icon-flat_98292-1521_macrovector.jpg"/>
          <p:cNvPicPr>
            <a:picLocks noChangeAspect="1" noChangeArrowheads="1"/>
          </p:cNvPicPr>
          <p:nvPr/>
        </p:nvPicPr>
        <p:blipFill>
          <a:blip r:embed="rId4" cstate="print"/>
          <a:srcRect r="51220" b="51220"/>
          <a:stretch>
            <a:fillRect/>
          </a:stretch>
        </p:blipFill>
        <p:spPr bwMode="auto">
          <a:xfrm>
            <a:off x="533400" y="2667000"/>
            <a:ext cx="1440000" cy="1440000"/>
          </a:xfrm>
          <a:prstGeom prst="rect">
            <a:avLst/>
          </a:prstGeom>
          <a:noFill/>
        </p:spPr>
      </p:pic>
      <p:pic>
        <p:nvPicPr>
          <p:cNvPr id="1030" name="Picture 6" descr="F:\Cours_Celine\jeu_negociation_trap\cartes_freepik\science-icons-set_98292-437_macrovector.jpg"/>
          <p:cNvPicPr>
            <a:picLocks noChangeAspect="1" noChangeArrowheads="1"/>
          </p:cNvPicPr>
          <p:nvPr/>
        </p:nvPicPr>
        <p:blipFill>
          <a:blip r:embed="rId5" cstate="print"/>
          <a:srcRect l="51220" t="51220"/>
          <a:stretch>
            <a:fillRect/>
          </a:stretch>
        </p:blipFill>
        <p:spPr bwMode="auto">
          <a:xfrm>
            <a:off x="533400" y="4191000"/>
            <a:ext cx="1440000" cy="1440000"/>
          </a:xfrm>
          <a:prstGeom prst="rect">
            <a:avLst/>
          </a:prstGeom>
          <a:noFill/>
        </p:spPr>
      </p:pic>
      <p:pic>
        <p:nvPicPr>
          <p:cNvPr id="1031" name="Picture 7" descr="F:\Cours_Celine\jeu_negociation_trap\cartes_freepik\13066.jpg"/>
          <p:cNvPicPr>
            <a:picLocks noChangeAspect="1" noChangeArrowheads="1"/>
          </p:cNvPicPr>
          <p:nvPr/>
        </p:nvPicPr>
        <p:blipFill>
          <a:blip r:embed="rId6" cstate="print"/>
          <a:srcRect l="51220" t="51220"/>
          <a:stretch>
            <a:fillRect/>
          </a:stretch>
        </p:blipFill>
        <p:spPr bwMode="auto">
          <a:xfrm>
            <a:off x="6629400" y="4191000"/>
            <a:ext cx="1440000" cy="1440000"/>
          </a:xfrm>
          <a:prstGeom prst="rect">
            <a:avLst/>
          </a:prstGeom>
          <a:noFill/>
        </p:spPr>
      </p:pic>
      <p:pic>
        <p:nvPicPr>
          <p:cNvPr id="1032" name="Picture 8" descr="F:\Cours_Celine\jeu_negociation_trap\cartes_freepik\14717.jpg"/>
          <p:cNvPicPr>
            <a:picLocks noChangeAspect="1" noChangeArrowheads="1"/>
          </p:cNvPicPr>
          <p:nvPr/>
        </p:nvPicPr>
        <p:blipFill>
          <a:blip r:embed="rId7" cstate="print"/>
          <a:srcRect l="51220" t="51220"/>
          <a:stretch>
            <a:fillRect/>
          </a:stretch>
        </p:blipFill>
        <p:spPr bwMode="auto">
          <a:xfrm>
            <a:off x="6629400" y="2667000"/>
            <a:ext cx="1440000" cy="1440000"/>
          </a:xfrm>
          <a:prstGeom prst="rect">
            <a:avLst/>
          </a:prstGeom>
          <a:noFill/>
        </p:spPr>
      </p:pic>
      <p:pic>
        <p:nvPicPr>
          <p:cNvPr id="1033" name="Picture 9" descr="F:\Cours_Celine\jeu_negociation_trap\cartes_freepik\ensemble-plat-renovation_98292-1179_macrovector.jpg"/>
          <p:cNvPicPr>
            <a:picLocks noChangeAspect="1" noChangeArrowheads="1"/>
          </p:cNvPicPr>
          <p:nvPr/>
        </p:nvPicPr>
        <p:blipFill>
          <a:blip r:embed="rId8" cstate="print"/>
          <a:srcRect r="52273" b="50568"/>
          <a:stretch>
            <a:fillRect/>
          </a:stretch>
        </p:blipFill>
        <p:spPr bwMode="auto">
          <a:xfrm>
            <a:off x="533400" y="5715000"/>
            <a:ext cx="1425104" cy="1476000"/>
          </a:xfrm>
          <a:prstGeom prst="rect">
            <a:avLst/>
          </a:prstGeom>
          <a:noFill/>
        </p:spPr>
      </p:pic>
      <p:pic>
        <p:nvPicPr>
          <p:cNvPr id="14" name="Picture 8" descr="F:\Cours_Celine\jeu_negociation_trap\cartes_freepik\14717.jpg"/>
          <p:cNvPicPr>
            <a:picLocks noChangeAspect="1" noChangeArrowheads="1"/>
          </p:cNvPicPr>
          <p:nvPr/>
        </p:nvPicPr>
        <p:blipFill>
          <a:blip r:embed="rId7" cstate="print"/>
          <a:srcRect l="51220" b="51220"/>
          <a:stretch>
            <a:fillRect/>
          </a:stretch>
        </p:blipFill>
        <p:spPr bwMode="auto">
          <a:xfrm>
            <a:off x="2057400" y="4191000"/>
            <a:ext cx="1440000" cy="1440000"/>
          </a:xfrm>
          <a:prstGeom prst="rect">
            <a:avLst/>
          </a:prstGeom>
          <a:noFill/>
        </p:spPr>
      </p:pic>
      <p:pic>
        <p:nvPicPr>
          <p:cNvPr id="15" name="Picture 8" descr="F:\Cours_Celine\jeu_negociation_trap\cartes_freepik\14717.jpg"/>
          <p:cNvPicPr>
            <a:picLocks noChangeAspect="1" noChangeArrowheads="1"/>
          </p:cNvPicPr>
          <p:nvPr/>
        </p:nvPicPr>
        <p:blipFill>
          <a:blip r:embed="rId7" cstate="print"/>
          <a:srcRect t="51220" r="51220"/>
          <a:stretch>
            <a:fillRect/>
          </a:stretch>
        </p:blipFill>
        <p:spPr bwMode="auto">
          <a:xfrm>
            <a:off x="6629400" y="5715000"/>
            <a:ext cx="1440000" cy="1440000"/>
          </a:xfrm>
          <a:prstGeom prst="rect">
            <a:avLst/>
          </a:prstGeom>
          <a:noFill/>
        </p:spPr>
      </p:pic>
      <p:pic>
        <p:nvPicPr>
          <p:cNvPr id="1034" name="Picture 10" descr="F:\Cours_Celine\jeu_negociation_trap\cartes_freepik\concept-investissement-roupie-indienne_freepik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7315200"/>
            <a:ext cx="1440000" cy="1440000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8382000" y="1981200"/>
            <a:ext cx="4038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Frame vector created by </a:t>
            </a:r>
            <a:r>
              <a:rPr lang="en-US" dirty="0" err="1"/>
              <a:t>totallyout</a:t>
            </a:r>
            <a:r>
              <a:rPr lang="en-US" dirty="0"/>
              <a:t> - www.freepik.com</a:t>
            </a:r>
            <a:endParaRPr lang="fr-FR" dirty="0"/>
          </a:p>
        </p:txBody>
      </p:sp>
      <p:pic>
        <p:nvPicPr>
          <p:cNvPr id="1035" name="Picture 11" descr="F:\Cours_Celine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10" cstate="print"/>
          <a:srcRect l="50000" t="12310" r="11661" b="51216"/>
          <a:stretch>
            <a:fillRect/>
          </a:stretch>
        </p:blipFill>
        <p:spPr bwMode="auto">
          <a:xfrm>
            <a:off x="9448800" y="3048000"/>
            <a:ext cx="1752600" cy="1752600"/>
          </a:xfrm>
          <a:prstGeom prst="rect">
            <a:avLst/>
          </a:prstGeom>
          <a:noFill/>
        </p:spPr>
      </p:pic>
      <p:pic>
        <p:nvPicPr>
          <p:cNvPr id="19" name="Picture 6" descr="F:\Cours_Celine\jeu_negociation_trap\cartes_freepik\science-icons-set_98292-437_macrovector.jpg"/>
          <p:cNvPicPr>
            <a:picLocks noChangeAspect="1" noChangeArrowheads="1"/>
          </p:cNvPicPr>
          <p:nvPr/>
        </p:nvPicPr>
        <p:blipFill>
          <a:blip r:embed="rId5" cstate="print"/>
          <a:srcRect r="51220" b="51220"/>
          <a:stretch>
            <a:fillRect/>
          </a:stretch>
        </p:blipFill>
        <p:spPr bwMode="auto">
          <a:xfrm>
            <a:off x="2057399" y="5714999"/>
            <a:ext cx="1488743" cy="1488743"/>
          </a:xfrm>
          <a:prstGeom prst="rect">
            <a:avLst/>
          </a:prstGeom>
          <a:noFill/>
        </p:spPr>
      </p:pic>
      <p:pic>
        <p:nvPicPr>
          <p:cNvPr id="1036" name="Picture 12" descr="F:\Cours_Celine\jeu_negociation_trap\cartes_freepik\jeu-cartes-equipement-scientifique_1284-9863_macrovector.jpg"/>
          <p:cNvPicPr>
            <a:picLocks noChangeAspect="1" noChangeArrowheads="1"/>
          </p:cNvPicPr>
          <p:nvPr/>
        </p:nvPicPr>
        <p:blipFill>
          <a:blip r:embed="rId11" cstate="print"/>
          <a:srcRect r="51278" b="50000"/>
          <a:stretch>
            <a:fillRect/>
          </a:stretch>
        </p:blipFill>
        <p:spPr bwMode="auto">
          <a:xfrm>
            <a:off x="3581400" y="5715000"/>
            <a:ext cx="1440000" cy="1477770"/>
          </a:xfrm>
          <a:prstGeom prst="rect">
            <a:avLst/>
          </a:prstGeom>
          <a:noFill/>
        </p:spPr>
      </p:pic>
      <p:pic>
        <p:nvPicPr>
          <p:cNvPr id="1037" name="Picture 13" descr="F:\Cours_Celine\jeu_negociation_trap\cartes_freepik\illustration-commerciale-donnees-statistiques_gstudioimagen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05400" y="5715000"/>
            <a:ext cx="1440000" cy="1440000"/>
          </a:xfrm>
          <a:prstGeom prst="rect">
            <a:avLst/>
          </a:prstGeom>
          <a:noFill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7C5F52D-1B2A-4710-9498-3D309A2F2C3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2" b="54703"/>
          <a:stretch/>
        </p:blipFill>
        <p:spPr>
          <a:xfrm>
            <a:off x="2057400" y="7315200"/>
            <a:ext cx="1552131" cy="1425054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56C84705-6CDC-4F43-99A7-E241FDBFE70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41" b="54703"/>
          <a:stretch/>
        </p:blipFill>
        <p:spPr>
          <a:xfrm>
            <a:off x="3581399" y="7315200"/>
            <a:ext cx="1524001" cy="14045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oneTexte 23"/>
          <p:cNvSpPr txBox="1"/>
          <p:nvPr/>
        </p:nvSpPr>
        <p:spPr>
          <a:xfrm>
            <a:off x="304800" y="457200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Verso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C196DC3-3EC4-429D-BABB-ED1C570225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60" b="11013"/>
          <a:stretch/>
        </p:blipFill>
        <p:spPr>
          <a:xfrm rot="16200000">
            <a:off x="3134150" y="1895050"/>
            <a:ext cx="3104300" cy="57150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B235B5EB-1DFD-4ABD-B49B-938187A10A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04"/>
          <a:stretch/>
        </p:blipFill>
        <p:spPr>
          <a:xfrm>
            <a:off x="1828800" y="533400"/>
            <a:ext cx="9963150" cy="270426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E66DB4B-35FB-4647-9175-3D740B8A04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98"/>
          <a:stretch/>
        </p:blipFill>
        <p:spPr>
          <a:xfrm>
            <a:off x="1828800" y="6284706"/>
            <a:ext cx="9986272" cy="2859294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A5049412-D405-4F90-90BC-E4BAB95D1D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98" t="2" b="18604"/>
          <a:stretch/>
        </p:blipFill>
        <p:spPr>
          <a:xfrm rot="16200000">
            <a:off x="7707894" y="2240541"/>
            <a:ext cx="3081765" cy="50863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2209800" y="38100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30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2286000" y="4114800"/>
            <a:ext cx="1813560" cy="1741018"/>
          </a:xfrm>
          <a:prstGeom prst="rect">
            <a:avLst/>
          </a:prstGeom>
          <a:noFill/>
        </p:spPr>
      </p:pic>
      <p:sp>
        <p:nvSpPr>
          <p:cNvPr id="31" name="Rectangle 30"/>
          <p:cNvSpPr/>
          <p:nvPr/>
        </p:nvSpPr>
        <p:spPr>
          <a:xfrm>
            <a:off x="2209800" y="12954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32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2286000" y="1600200"/>
            <a:ext cx="1813560" cy="1741018"/>
          </a:xfrm>
          <a:prstGeom prst="rect">
            <a:avLst/>
          </a:prstGeom>
          <a:noFill/>
        </p:spPr>
      </p:pic>
      <p:sp>
        <p:nvSpPr>
          <p:cNvPr id="33" name="Rectangle 32"/>
          <p:cNvSpPr/>
          <p:nvPr/>
        </p:nvSpPr>
        <p:spPr>
          <a:xfrm>
            <a:off x="4343400" y="12954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34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4419600" y="1600200"/>
            <a:ext cx="1813560" cy="1741018"/>
          </a:xfrm>
          <a:prstGeom prst="rect">
            <a:avLst/>
          </a:prstGeom>
          <a:noFill/>
        </p:spPr>
      </p:pic>
      <p:sp>
        <p:nvSpPr>
          <p:cNvPr id="35" name="Rectangle 34"/>
          <p:cNvSpPr/>
          <p:nvPr/>
        </p:nvSpPr>
        <p:spPr>
          <a:xfrm>
            <a:off x="4343400" y="38100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36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4419600" y="4114800"/>
            <a:ext cx="1813560" cy="1741018"/>
          </a:xfrm>
          <a:prstGeom prst="rect">
            <a:avLst/>
          </a:prstGeom>
          <a:noFill/>
        </p:spPr>
      </p:pic>
      <p:sp>
        <p:nvSpPr>
          <p:cNvPr id="37" name="Rectangle 36"/>
          <p:cNvSpPr/>
          <p:nvPr/>
        </p:nvSpPr>
        <p:spPr>
          <a:xfrm>
            <a:off x="6477000" y="12954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38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6553200" y="1600200"/>
            <a:ext cx="1813560" cy="1741018"/>
          </a:xfrm>
          <a:prstGeom prst="rect">
            <a:avLst/>
          </a:prstGeom>
          <a:noFill/>
        </p:spPr>
      </p:pic>
      <p:sp>
        <p:nvSpPr>
          <p:cNvPr id="39" name="Rectangle 38"/>
          <p:cNvSpPr/>
          <p:nvPr/>
        </p:nvSpPr>
        <p:spPr>
          <a:xfrm>
            <a:off x="8610600" y="12954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40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8686800" y="1600200"/>
            <a:ext cx="1813560" cy="1741018"/>
          </a:xfrm>
          <a:prstGeom prst="rect">
            <a:avLst/>
          </a:prstGeom>
          <a:noFill/>
        </p:spPr>
      </p:pic>
      <p:sp>
        <p:nvSpPr>
          <p:cNvPr id="41" name="Rectangle 40"/>
          <p:cNvSpPr/>
          <p:nvPr/>
        </p:nvSpPr>
        <p:spPr>
          <a:xfrm>
            <a:off x="6477000" y="38100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42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6553200" y="4114800"/>
            <a:ext cx="1813560" cy="1741018"/>
          </a:xfrm>
          <a:prstGeom prst="rect">
            <a:avLst/>
          </a:prstGeom>
          <a:noFill/>
        </p:spPr>
      </p:pic>
      <p:sp>
        <p:nvSpPr>
          <p:cNvPr id="43" name="Rectangle 42"/>
          <p:cNvSpPr/>
          <p:nvPr/>
        </p:nvSpPr>
        <p:spPr>
          <a:xfrm>
            <a:off x="8610600" y="38100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44" name="Picture 2" descr="D:\A ranger\EPFL\Cours_HEG\jeu_negociation_trap\cartes_freepik\grunge-rubber-stamp-texte-annule_12454-2620_totallyou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8686800" y="4114800"/>
            <a:ext cx="1813560" cy="1741018"/>
          </a:xfrm>
          <a:prstGeom prst="rect">
            <a:avLst/>
          </a:prstGeom>
          <a:noFill/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E39A6D9-FD0F-45E9-BCB5-BF43C4166143}"/>
              </a:ext>
            </a:extLst>
          </p:cNvPr>
          <p:cNvSpPr/>
          <p:nvPr/>
        </p:nvSpPr>
        <p:spPr>
          <a:xfrm>
            <a:off x="2209800" y="63246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19" name="Picture 2" descr="D:\A ranger\EPFL\Cours_HEG\jeu_negociation_trap\cartes_freepik\grunge-rubber-stamp-texte-annule_12454-2620_totallyout.jpg">
            <a:extLst>
              <a:ext uri="{FF2B5EF4-FFF2-40B4-BE49-F238E27FC236}">
                <a16:creationId xmlns:a16="http://schemas.microsoft.com/office/drawing/2014/main" id="{FD8F5B34-7C5C-48C7-8DE1-CE89CAC00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2286000" y="6629400"/>
            <a:ext cx="1813560" cy="1741018"/>
          </a:xfrm>
          <a:prstGeom prst="rect">
            <a:avLst/>
          </a:prstGeom>
          <a:noFill/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42B81D5-CF75-4850-A891-9E3E37A53247}"/>
              </a:ext>
            </a:extLst>
          </p:cNvPr>
          <p:cNvSpPr/>
          <p:nvPr/>
        </p:nvSpPr>
        <p:spPr>
          <a:xfrm>
            <a:off x="4343400" y="63246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21" name="Picture 2" descr="D:\A ranger\EPFL\Cours_HEG\jeu_negociation_trap\cartes_freepik\grunge-rubber-stamp-texte-annule_12454-2620_totallyout.jpg">
            <a:extLst>
              <a:ext uri="{FF2B5EF4-FFF2-40B4-BE49-F238E27FC236}">
                <a16:creationId xmlns:a16="http://schemas.microsoft.com/office/drawing/2014/main" id="{1B7AAD3A-CF87-498F-987F-3BBF035B7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4419600" y="6629400"/>
            <a:ext cx="1813560" cy="1741018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DA32A1B-D6FA-46AA-BD70-F314032C29A0}"/>
              </a:ext>
            </a:extLst>
          </p:cNvPr>
          <p:cNvSpPr/>
          <p:nvPr/>
        </p:nvSpPr>
        <p:spPr>
          <a:xfrm>
            <a:off x="6477000" y="63246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23" name="Picture 2" descr="D:\A ranger\EPFL\Cours_HEG\jeu_negociation_trap\cartes_freepik\grunge-rubber-stamp-texte-annule_12454-2620_totallyout.jpg">
            <a:extLst>
              <a:ext uri="{FF2B5EF4-FFF2-40B4-BE49-F238E27FC236}">
                <a16:creationId xmlns:a16="http://schemas.microsoft.com/office/drawing/2014/main" id="{8820E111-BCE4-40E9-9C91-6E4EA509D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6553200" y="6629400"/>
            <a:ext cx="1813560" cy="1741018"/>
          </a:xfrm>
          <a:prstGeom prst="rect">
            <a:avLst/>
          </a:prstGeom>
          <a:noFill/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F709DC1-0D00-49F3-8A47-BE86C3A3D010}"/>
              </a:ext>
            </a:extLst>
          </p:cNvPr>
          <p:cNvSpPr/>
          <p:nvPr/>
        </p:nvSpPr>
        <p:spPr>
          <a:xfrm>
            <a:off x="8610600" y="6324600"/>
            <a:ext cx="1944000" cy="234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rtlCol="0" anchor="ctr"/>
          <a:lstStyle/>
          <a:p>
            <a:pPr algn="ctr"/>
            <a:endParaRPr lang="fr-FR"/>
          </a:p>
        </p:txBody>
      </p:sp>
      <p:pic>
        <p:nvPicPr>
          <p:cNvPr id="25" name="Picture 2" descr="D:\A ranger\EPFL\Cours_HEG\jeu_negociation_trap\cartes_freepik\grunge-rubber-stamp-texte-annule_12454-2620_totallyout.jpg">
            <a:extLst>
              <a:ext uri="{FF2B5EF4-FFF2-40B4-BE49-F238E27FC236}">
                <a16:creationId xmlns:a16="http://schemas.microsoft.com/office/drawing/2014/main" id="{7BB6BCB5-9FF9-4319-8215-4AF7AB40A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0016" t="13383" r="10909" b="50929"/>
          <a:stretch>
            <a:fillRect/>
          </a:stretch>
        </p:blipFill>
        <p:spPr bwMode="auto">
          <a:xfrm>
            <a:off x="8686800" y="6629400"/>
            <a:ext cx="1813560" cy="1741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426720"/>
            <a:ext cx="11582400" cy="4373880"/>
          </a:xfrm>
          <a:prstGeom prst="rect">
            <a:avLst/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026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12982" t="13982" r="46010"/>
          <a:stretch>
            <a:fillRect/>
          </a:stretch>
        </p:blipFill>
        <p:spPr bwMode="auto">
          <a:xfrm rot="5400000">
            <a:off x="2247901" y="-1257299"/>
            <a:ext cx="3124198" cy="6553200"/>
          </a:xfrm>
          <a:prstGeom prst="rect">
            <a:avLst/>
          </a:prstGeom>
          <a:noFill/>
        </p:spPr>
      </p:pic>
      <p:pic>
        <p:nvPicPr>
          <p:cNvPr id="90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r="46989" b="15003"/>
          <a:stretch>
            <a:fillRect/>
          </a:stretch>
        </p:blipFill>
        <p:spPr bwMode="auto">
          <a:xfrm rot="5400000">
            <a:off x="7009606" y="-1751806"/>
            <a:ext cx="4038600" cy="6475413"/>
          </a:xfrm>
          <a:prstGeom prst="rect">
            <a:avLst/>
          </a:prstGeom>
          <a:noFill/>
        </p:spPr>
      </p:pic>
      <p:pic>
        <p:nvPicPr>
          <p:cNvPr id="91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48010" t="15982"/>
          <a:stretch>
            <a:fillRect/>
          </a:stretch>
        </p:blipFill>
        <p:spPr bwMode="auto">
          <a:xfrm rot="5400000">
            <a:off x="1753394" y="456406"/>
            <a:ext cx="3960813" cy="6400800"/>
          </a:xfrm>
          <a:prstGeom prst="rect">
            <a:avLst/>
          </a:prstGeom>
          <a:noFill/>
        </p:spPr>
      </p:pic>
      <p:pic>
        <p:nvPicPr>
          <p:cNvPr id="92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54011" b="13003"/>
          <a:stretch>
            <a:fillRect/>
          </a:stretch>
        </p:blipFill>
        <p:spPr bwMode="auto">
          <a:xfrm rot="5400000">
            <a:off x="7200900" y="573087"/>
            <a:ext cx="3503613" cy="6627813"/>
          </a:xfrm>
          <a:prstGeom prst="rect">
            <a:avLst/>
          </a:prstGeom>
          <a:noFill/>
        </p:spPr>
      </p:pic>
      <p:sp>
        <p:nvSpPr>
          <p:cNvPr id="96" name="Triangle rectangle 95"/>
          <p:cNvSpPr/>
          <p:nvPr/>
        </p:nvSpPr>
        <p:spPr>
          <a:xfrm rot="5400000">
            <a:off x="1562100" y="-533400"/>
            <a:ext cx="1257300" cy="3162300"/>
          </a:xfrm>
          <a:prstGeom prst="rtTriangle">
            <a:avLst/>
          </a:prstGeom>
          <a:solidFill>
            <a:srgbClr val="FC7930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7" name="ZoneTexte 96"/>
          <p:cNvSpPr txBox="1"/>
          <p:nvPr/>
        </p:nvSpPr>
        <p:spPr>
          <a:xfrm>
            <a:off x="609600" y="457200"/>
            <a:ext cx="203835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3600" dirty="0">
                <a:latin typeface="Freestyle Script" panose="030804020302050B0404" pitchFamily="66" charset="0"/>
                <a:cs typeface="MV Boli" panose="02000500030200090000" pitchFamily="2" charset="0"/>
              </a:rPr>
              <a:t>Bibliothèque 1</a:t>
            </a:r>
          </a:p>
        </p:txBody>
      </p:sp>
      <p:sp>
        <p:nvSpPr>
          <p:cNvPr id="98" name="ZoneTexte 97"/>
          <p:cNvSpPr txBox="1"/>
          <p:nvPr/>
        </p:nvSpPr>
        <p:spPr>
          <a:xfrm>
            <a:off x="3352800" y="707669"/>
            <a:ext cx="1897890" cy="8771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fr-FR" sz="1800" i="1" dirty="0"/>
              <a:t>Utilisateurs =</a:t>
            </a:r>
          </a:p>
          <a:p>
            <a:pPr algn="r">
              <a:spcAft>
                <a:spcPts val="1800"/>
              </a:spcAft>
            </a:pPr>
            <a:r>
              <a:rPr lang="fr-FR" sz="1800" i="1" dirty="0"/>
              <a:t>Budget =</a:t>
            </a:r>
          </a:p>
        </p:txBody>
      </p:sp>
      <p:sp>
        <p:nvSpPr>
          <p:cNvPr id="99" name="Rectangle 98"/>
          <p:cNvSpPr/>
          <p:nvPr/>
        </p:nvSpPr>
        <p:spPr>
          <a:xfrm>
            <a:off x="10668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0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3246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5062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7056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8872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70866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73914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Picture 8" descr="Pièce De Monnaie, L'Argent, D'Affaires, Financ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962268">
            <a:off x="5971141" y="1275823"/>
            <a:ext cx="379491" cy="266830"/>
          </a:xfrm>
          <a:prstGeom prst="rect">
            <a:avLst/>
          </a:prstGeom>
          <a:noFill/>
        </p:spPr>
      </p:pic>
      <p:sp>
        <p:nvSpPr>
          <p:cNvPr id="130" name="ZoneTexte 129"/>
          <p:cNvSpPr txBox="1"/>
          <p:nvPr/>
        </p:nvSpPr>
        <p:spPr>
          <a:xfrm>
            <a:off x="5216416" y="1153179"/>
            <a:ext cx="1260584" cy="52322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spcAft>
                <a:spcPts val="840"/>
              </a:spcAft>
            </a:pPr>
            <a:r>
              <a:rPr lang="fr-FR" sz="2800" i="1" dirty="0"/>
              <a:t>23 x</a:t>
            </a:r>
          </a:p>
        </p:txBody>
      </p:sp>
      <p:pic>
        <p:nvPicPr>
          <p:cNvPr id="13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2578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4394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6388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8204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019800" y="688996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75730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" name="ZoneTexte 143"/>
          <p:cNvSpPr txBox="1"/>
          <p:nvPr/>
        </p:nvSpPr>
        <p:spPr>
          <a:xfrm>
            <a:off x="1219200" y="2590800"/>
            <a:ext cx="1640073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Red </a:t>
            </a:r>
            <a:r>
              <a:rPr lang="fr-FR" sz="2000" b="1" dirty="0" err="1"/>
              <a:t>Database</a:t>
            </a:r>
            <a:endParaRPr lang="fr-FR" sz="2000" b="1" dirty="0"/>
          </a:p>
        </p:txBody>
      </p:sp>
      <p:sp>
        <p:nvSpPr>
          <p:cNvPr id="145" name="ZoneTexte 144"/>
          <p:cNvSpPr txBox="1"/>
          <p:nvPr/>
        </p:nvSpPr>
        <p:spPr>
          <a:xfrm>
            <a:off x="3276600" y="2590800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Red</a:t>
            </a:r>
            <a:r>
              <a:rPr lang="fr-FR" sz="2000" b="1" dirty="0"/>
              <a:t> </a:t>
            </a:r>
            <a:r>
              <a:rPr lang="fr-FR" sz="2000" b="1" dirty="0" err="1"/>
              <a:t>Journals</a:t>
            </a:r>
            <a:r>
              <a:rPr lang="fr-FR" sz="2000" b="1" dirty="0"/>
              <a:t> STM</a:t>
            </a:r>
          </a:p>
        </p:txBody>
      </p:sp>
      <p:sp>
        <p:nvSpPr>
          <p:cNvPr id="146" name="ZoneTexte 145"/>
          <p:cNvSpPr txBox="1"/>
          <p:nvPr/>
        </p:nvSpPr>
        <p:spPr>
          <a:xfrm>
            <a:off x="1219200" y="1447800"/>
            <a:ext cx="5013960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dirty="0"/>
              <a:t>Ressources à renouveler:</a:t>
            </a:r>
          </a:p>
        </p:txBody>
      </p:sp>
      <p:sp>
        <p:nvSpPr>
          <p:cNvPr id="147" name="ZoneTexte 146"/>
          <p:cNvSpPr txBox="1"/>
          <p:nvPr/>
        </p:nvSpPr>
        <p:spPr>
          <a:xfrm>
            <a:off x="9189720" y="2321016"/>
            <a:ext cx="640080" cy="110798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6600" b="1" dirty="0"/>
              <a:t>+</a:t>
            </a:r>
          </a:p>
        </p:txBody>
      </p:sp>
      <p:sp>
        <p:nvSpPr>
          <p:cNvPr id="148" name="ZoneTexte 147"/>
          <p:cNvSpPr txBox="1"/>
          <p:nvPr/>
        </p:nvSpPr>
        <p:spPr>
          <a:xfrm>
            <a:off x="5257800" y="2568726"/>
            <a:ext cx="1770042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Jewel</a:t>
            </a:r>
            <a:r>
              <a:rPr lang="fr-FR" sz="2000" b="1" dirty="0"/>
              <a:t> Journal collection</a:t>
            </a:r>
          </a:p>
        </p:txBody>
      </p:sp>
      <p:sp>
        <p:nvSpPr>
          <p:cNvPr id="149" name="ZoneTexte 148"/>
          <p:cNvSpPr txBox="1"/>
          <p:nvPr/>
        </p:nvSpPr>
        <p:spPr>
          <a:xfrm>
            <a:off x="7391400" y="2568726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Blue </a:t>
            </a:r>
            <a:r>
              <a:rPr lang="fr-FR" sz="2000" b="1" dirty="0" err="1"/>
              <a:t>ebooks</a:t>
            </a:r>
            <a:r>
              <a:rPr lang="fr-FR" sz="2000" b="1" dirty="0"/>
              <a:t> </a:t>
            </a:r>
            <a:r>
              <a:rPr lang="fr-FR" sz="2000" b="1" dirty="0" err="1"/>
              <a:t>Arts&amp;Laws</a:t>
            </a:r>
            <a:endParaRPr lang="fr-FR" sz="2000" b="1" dirty="0"/>
          </a:p>
        </p:txBody>
      </p:sp>
      <p:sp>
        <p:nvSpPr>
          <p:cNvPr id="150" name="ZoneTexte 149"/>
          <p:cNvSpPr txBox="1"/>
          <p:nvPr/>
        </p:nvSpPr>
        <p:spPr>
          <a:xfrm>
            <a:off x="9906000" y="2568726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Red</a:t>
            </a:r>
            <a:r>
              <a:rPr lang="fr-FR" sz="2000" b="1" dirty="0"/>
              <a:t> </a:t>
            </a:r>
            <a:r>
              <a:rPr lang="fr-FR" sz="2000" b="1" dirty="0" err="1"/>
              <a:t>Journals</a:t>
            </a:r>
            <a:r>
              <a:rPr lang="fr-FR" sz="2000" b="1" dirty="0"/>
              <a:t> Finance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31242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7" name="Rectangle 156"/>
          <p:cNvSpPr/>
          <p:nvPr/>
        </p:nvSpPr>
        <p:spPr>
          <a:xfrm>
            <a:off x="51816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8" name="Rectangle 157"/>
          <p:cNvSpPr/>
          <p:nvPr/>
        </p:nvSpPr>
        <p:spPr>
          <a:xfrm>
            <a:off x="72390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9" name="Rectangle 158"/>
          <p:cNvSpPr/>
          <p:nvPr/>
        </p:nvSpPr>
        <p:spPr>
          <a:xfrm>
            <a:off x="97536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60" name="Rectangle à coins arrondis 159"/>
          <p:cNvSpPr/>
          <p:nvPr/>
        </p:nvSpPr>
        <p:spPr>
          <a:xfrm>
            <a:off x="8077200" y="685800"/>
            <a:ext cx="3429000" cy="990600"/>
          </a:xfrm>
          <a:prstGeom prst="roundRect">
            <a:avLst>
              <a:gd name="adj" fmla="val 12407"/>
            </a:avLst>
          </a:prstGeom>
          <a:solidFill>
            <a:srgbClr val="FF8001">
              <a:alpha val="20000"/>
            </a:srgbClr>
          </a:solidFill>
          <a:ln w="6350">
            <a:solidFill>
              <a:srgbClr val="FC79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1" name="ZoneTexte 160"/>
          <p:cNvSpPr txBox="1"/>
          <p:nvPr/>
        </p:nvSpPr>
        <p:spPr>
          <a:xfrm>
            <a:off x="8077200" y="685800"/>
            <a:ext cx="3433697" cy="10156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 rtlCol="0">
            <a:spAutoFit/>
          </a:bodyPr>
          <a:lstStyle/>
          <a:p>
            <a:pPr algn="r"/>
            <a:r>
              <a:rPr lang="fr-FR" sz="2000" b="1" i="1" dirty="0"/>
              <a:t>Contexte institutionnel:</a:t>
            </a:r>
            <a:r>
              <a:rPr lang="fr-FR" sz="2000" i="1" dirty="0"/>
              <a:t> Plusieurs gros projets ont besoin de pouvoir faire du TDM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609599" y="4922520"/>
            <a:ext cx="11582400" cy="4373880"/>
          </a:xfrm>
          <a:prstGeom prst="rect">
            <a:avLst/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73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12982" t="13982" r="46010"/>
          <a:stretch>
            <a:fillRect/>
          </a:stretch>
        </p:blipFill>
        <p:spPr bwMode="auto">
          <a:xfrm rot="5400000">
            <a:off x="2247900" y="3238501"/>
            <a:ext cx="3124198" cy="6553200"/>
          </a:xfrm>
          <a:prstGeom prst="rect">
            <a:avLst/>
          </a:prstGeom>
          <a:noFill/>
        </p:spPr>
      </p:pic>
      <p:pic>
        <p:nvPicPr>
          <p:cNvPr id="174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r="46989" b="15003"/>
          <a:stretch>
            <a:fillRect/>
          </a:stretch>
        </p:blipFill>
        <p:spPr bwMode="auto">
          <a:xfrm rot="5400000">
            <a:off x="7009605" y="2743994"/>
            <a:ext cx="4038600" cy="6475413"/>
          </a:xfrm>
          <a:prstGeom prst="rect">
            <a:avLst/>
          </a:prstGeom>
          <a:noFill/>
        </p:spPr>
      </p:pic>
      <p:pic>
        <p:nvPicPr>
          <p:cNvPr id="175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48010" t="15982"/>
          <a:stretch>
            <a:fillRect/>
          </a:stretch>
        </p:blipFill>
        <p:spPr bwMode="auto">
          <a:xfrm rot="5400000">
            <a:off x="1753393" y="4952206"/>
            <a:ext cx="3960813" cy="6400800"/>
          </a:xfrm>
          <a:prstGeom prst="rect">
            <a:avLst/>
          </a:prstGeom>
          <a:noFill/>
        </p:spPr>
      </p:pic>
      <p:pic>
        <p:nvPicPr>
          <p:cNvPr id="176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54011" b="13003"/>
          <a:stretch>
            <a:fillRect/>
          </a:stretch>
        </p:blipFill>
        <p:spPr bwMode="auto">
          <a:xfrm rot="5400000">
            <a:off x="7200899" y="5068887"/>
            <a:ext cx="3503613" cy="6627813"/>
          </a:xfrm>
          <a:prstGeom prst="rect">
            <a:avLst/>
          </a:prstGeom>
          <a:noFill/>
        </p:spPr>
      </p:pic>
      <p:sp>
        <p:nvSpPr>
          <p:cNvPr id="177" name="Triangle rectangle 176"/>
          <p:cNvSpPr/>
          <p:nvPr/>
        </p:nvSpPr>
        <p:spPr>
          <a:xfrm rot="5400000">
            <a:off x="1562099" y="3962400"/>
            <a:ext cx="1257300" cy="3162300"/>
          </a:xfrm>
          <a:prstGeom prst="rtTriangle">
            <a:avLst/>
          </a:prstGeom>
          <a:solidFill>
            <a:srgbClr val="6FC408"/>
          </a:solidFill>
          <a:ln w="63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8" name="ZoneTexte 177"/>
          <p:cNvSpPr txBox="1"/>
          <p:nvPr/>
        </p:nvSpPr>
        <p:spPr>
          <a:xfrm>
            <a:off x="609600" y="4953000"/>
            <a:ext cx="190500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3600" dirty="0">
                <a:latin typeface="Freestyle Script" panose="030804020302050B0404" pitchFamily="66" charset="0"/>
              </a:rPr>
              <a:t>Bibliothèque 2</a:t>
            </a:r>
          </a:p>
        </p:txBody>
      </p:sp>
      <p:sp>
        <p:nvSpPr>
          <p:cNvPr id="179" name="ZoneTexte 178"/>
          <p:cNvSpPr txBox="1"/>
          <p:nvPr/>
        </p:nvSpPr>
        <p:spPr>
          <a:xfrm>
            <a:off x="3534405" y="5203469"/>
            <a:ext cx="1897890" cy="8771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fr-FR" sz="1800" i="1" dirty="0"/>
              <a:t>Utilisateurs =</a:t>
            </a:r>
          </a:p>
          <a:p>
            <a:pPr algn="r">
              <a:spcAft>
                <a:spcPts val="1800"/>
              </a:spcAft>
            </a:pPr>
            <a:r>
              <a:rPr lang="fr-FR" sz="1800" i="1" dirty="0"/>
              <a:t>Budget =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10667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8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5062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68781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8872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706881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72682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" name="Picture 8" descr="Pièce De Monnaie, L'Argent, D'Affaires, Financ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962268">
            <a:off x="6152746" y="5771623"/>
            <a:ext cx="379491" cy="266830"/>
          </a:xfrm>
          <a:prstGeom prst="rect">
            <a:avLst/>
          </a:prstGeom>
          <a:noFill/>
        </p:spPr>
      </p:pic>
      <p:sp>
        <p:nvSpPr>
          <p:cNvPr id="188" name="ZoneTexte 187"/>
          <p:cNvSpPr txBox="1"/>
          <p:nvPr/>
        </p:nvSpPr>
        <p:spPr>
          <a:xfrm>
            <a:off x="5398021" y="5648979"/>
            <a:ext cx="1260584" cy="52322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spcAft>
                <a:spcPts val="840"/>
              </a:spcAft>
            </a:pPr>
            <a:r>
              <a:rPr lang="fr-FR" sz="2800" i="1" dirty="0"/>
              <a:t>18 x</a:t>
            </a:r>
          </a:p>
        </p:txBody>
      </p:sp>
      <p:pic>
        <p:nvPicPr>
          <p:cNvPr id="18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4394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62101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8204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00201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201405" y="5184796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" name="ZoneTexte 196"/>
          <p:cNvSpPr txBox="1"/>
          <p:nvPr/>
        </p:nvSpPr>
        <p:spPr>
          <a:xfrm>
            <a:off x="1219199" y="5943600"/>
            <a:ext cx="5013960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dirty="0"/>
              <a:t>Ressources à renouveler:</a:t>
            </a:r>
          </a:p>
        </p:txBody>
      </p:sp>
      <p:sp>
        <p:nvSpPr>
          <p:cNvPr id="198" name="ZoneTexte 197"/>
          <p:cNvSpPr txBox="1"/>
          <p:nvPr/>
        </p:nvSpPr>
        <p:spPr>
          <a:xfrm>
            <a:off x="9189719" y="6816816"/>
            <a:ext cx="640080" cy="110798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6600" b="1" dirty="0"/>
              <a:t>+</a:t>
            </a:r>
          </a:p>
        </p:txBody>
      </p:sp>
      <p:sp>
        <p:nvSpPr>
          <p:cNvPr id="202" name="Rectangle 201"/>
          <p:cNvSpPr/>
          <p:nvPr/>
        </p:nvSpPr>
        <p:spPr>
          <a:xfrm>
            <a:off x="31241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3" name="Rectangle 202"/>
          <p:cNvSpPr/>
          <p:nvPr/>
        </p:nvSpPr>
        <p:spPr>
          <a:xfrm>
            <a:off x="51815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4" name="Rectangle 203"/>
          <p:cNvSpPr/>
          <p:nvPr/>
        </p:nvSpPr>
        <p:spPr>
          <a:xfrm>
            <a:off x="72389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5" name="Rectangle 204"/>
          <p:cNvSpPr/>
          <p:nvPr/>
        </p:nvSpPr>
        <p:spPr>
          <a:xfrm>
            <a:off x="97535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6" name="Rectangle à coins arrondis 205"/>
          <p:cNvSpPr/>
          <p:nvPr/>
        </p:nvSpPr>
        <p:spPr>
          <a:xfrm>
            <a:off x="8077199" y="5181600"/>
            <a:ext cx="3429000" cy="990600"/>
          </a:xfrm>
          <a:prstGeom prst="roundRect">
            <a:avLst>
              <a:gd name="adj" fmla="val 12407"/>
            </a:avLst>
          </a:prstGeom>
          <a:solidFill>
            <a:srgbClr val="6FC408">
              <a:alpha val="12941"/>
            </a:srgbClr>
          </a:solidFill>
          <a:ln w="635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8" name="ZoneTexte 207"/>
          <p:cNvSpPr txBox="1"/>
          <p:nvPr/>
        </p:nvSpPr>
        <p:spPr>
          <a:xfrm>
            <a:off x="1219200" y="7071343"/>
            <a:ext cx="1650531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60" b="1" dirty="0" err="1"/>
              <a:t>Jewel</a:t>
            </a:r>
            <a:r>
              <a:rPr lang="fr-FR" sz="1960" b="1" dirty="0"/>
              <a:t> Journal collection</a:t>
            </a:r>
          </a:p>
        </p:txBody>
      </p:sp>
      <p:sp>
        <p:nvSpPr>
          <p:cNvPr id="209" name="ZoneTexte 208"/>
          <p:cNvSpPr txBox="1"/>
          <p:nvPr/>
        </p:nvSpPr>
        <p:spPr>
          <a:xfrm>
            <a:off x="3276600" y="7086600"/>
            <a:ext cx="1600200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60" b="1" dirty="0"/>
              <a:t>Blue </a:t>
            </a:r>
            <a:r>
              <a:rPr lang="fr-FR" sz="1960" b="1" dirty="0" err="1"/>
              <a:t>ebooks</a:t>
            </a:r>
            <a:r>
              <a:rPr lang="fr-FR" sz="1960" b="1" dirty="0"/>
              <a:t> </a:t>
            </a:r>
            <a:r>
              <a:rPr lang="fr-FR" sz="1960" b="1" dirty="0" err="1"/>
              <a:t>Arts&amp;Laws</a:t>
            </a:r>
            <a:endParaRPr lang="fr-FR" sz="1960" b="1" dirty="0"/>
          </a:p>
        </p:txBody>
      </p:sp>
      <p:sp>
        <p:nvSpPr>
          <p:cNvPr id="210" name="ZoneTexte 209"/>
          <p:cNvSpPr txBox="1"/>
          <p:nvPr/>
        </p:nvSpPr>
        <p:spPr>
          <a:xfrm>
            <a:off x="5334000" y="7086600"/>
            <a:ext cx="1665849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60" b="1" dirty="0"/>
              <a:t>Blue </a:t>
            </a:r>
            <a:r>
              <a:rPr lang="fr-FR" sz="1960" b="1" dirty="0" err="1"/>
              <a:t>Journals</a:t>
            </a:r>
            <a:r>
              <a:rPr lang="fr-FR" sz="1960" b="1" dirty="0"/>
              <a:t> SSH</a:t>
            </a:r>
          </a:p>
        </p:txBody>
      </p:sp>
      <p:sp>
        <p:nvSpPr>
          <p:cNvPr id="211" name="ZoneTexte 210"/>
          <p:cNvSpPr txBox="1"/>
          <p:nvPr/>
        </p:nvSpPr>
        <p:spPr>
          <a:xfrm>
            <a:off x="7391400" y="7086600"/>
            <a:ext cx="1600200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60" b="1" dirty="0" err="1"/>
              <a:t>Purple</a:t>
            </a:r>
            <a:r>
              <a:rPr lang="fr-FR" sz="1960" b="1" dirty="0"/>
              <a:t> Stat </a:t>
            </a:r>
            <a:r>
              <a:rPr lang="fr-FR" sz="1960" b="1" dirty="0" err="1"/>
              <a:t>ebooks</a:t>
            </a:r>
            <a:endParaRPr lang="fr-FR" sz="1960" b="1" dirty="0"/>
          </a:p>
        </p:txBody>
      </p:sp>
      <p:sp>
        <p:nvSpPr>
          <p:cNvPr id="212" name="ZoneTexte 211"/>
          <p:cNvSpPr txBox="1"/>
          <p:nvPr/>
        </p:nvSpPr>
        <p:spPr>
          <a:xfrm>
            <a:off x="9906000" y="7071342"/>
            <a:ext cx="1600200" cy="39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960" b="1" dirty="0"/>
              <a:t>Red </a:t>
            </a:r>
            <a:r>
              <a:rPr lang="fr-FR" sz="1960" b="1" dirty="0" err="1"/>
              <a:t>Database</a:t>
            </a:r>
            <a:endParaRPr lang="fr-FR" sz="1960" b="1" dirty="0"/>
          </a:p>
        </p:txBody>
      </p:sp>
      <p:sp>
        <p:nvSpPr>
          <p:cNvPr id="213" name="ZoneTexte 212"/>
          <p:cNvSpPr txBox="1"/>
          <p:nvPr/>
        </p:nvSpPr>
        <p:spPr>
          <a:xfrm>
            <a:off x="8229600" y="5181600"/>
            <a:ext cx="3229668" cy="10156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/>
            <a:r>
              <a:rPr lang="fr-FR" sz="2000" b="1" i="1" dirty="0"/>
              <a:t>Contexte institutionnel: </a:t>
            </a:r>
          </a:p>
          <a:p>
            <a:pPr algn="r"/>
            <a:r>
              <a:rPr lang="fr-FR" sz="2000" i="1" dirty="0"/>
              <a:t>Les </a:t>
            </a:r>
            <a:r>
              <a:rPr lang="fr-FR" sz="2000" i="1" dirty="0" err="1"/>
              <a:t>ebooks</a:t>
            </a:r>
            <a:r>
              <a:rPr lang="fr-FR" sz="2000" i="1" dirty="0"/>
              <a:t> acquis/abonnés doivent être sans DRM</a:t>
            </a:r>
          </a:p>
        </p:txBody>
      </p:sp>
      <p:sp>
        <p:nvSpPr>
          <p:cNvPr id="72" name="ZoneTexte 71"/>
          <p:cNvSpPr txBox="1"/>
          <p:nvPr/>
        </p:nvSpPr>
        <p:spPr>
          <a:xfrm rot="16200000">
            <a:off x="-332973" y="4447773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Recto</a:t>
            </a:r>
          </a:p>
        </p:txBody>
      </p:sp>
      <p:pic>
        <p:nvPicPr>
          <p:cNvPr id="73" name="Image 72">
            <a:extLst>
              <a:ext uri="{FF2B5EF4-FFF2-40B4-BE49-F238E27FC236}">
                <a16:creationId xmlns:a16="http://schemas.microsoft.com/office/drawing/2014/main" id="{D83D74D9-1719-4807-983B-830CE301A6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352800"/>
            <a:ext cx="609600" cy="609600"/>
          </a:xfrm>
          <a:prstGeom prst="rect">
            <a:avLst/>
          </a:prstGeom>
        </p:spPr>
      </p:pic>
      <p:pic>
        <p:nvPicPr>
          <p:cNvPr id="74" name="Image 73">
            <a:extLst>
              <a:ext uri="{FF2B5EF4-FFF2-40B4-BE49-F238E27FC236}">
                <a16:creationId xmlns:a16="http://schemas.microsoft.com/office/drawing/2014/main" id="{9A05F1AD-2538-4703-AA36-101052206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352800"/>
            <a:ext cx="609600" cy="609600"/>
          </a:xfrm>
          <a:prstGeom prst="rect">
            <a:avLst/>
          </a:prstGeom>
        </p:spPr>
      </p:pic>
      <p:pic>
        <p:nvPicPr>
          <p:cNvPr id="75" name="Image 74">
            <a:extLst>
              <a:ext uri="{FF2B5EF4-FFF2-40B4-BE49-F238E27FC236}">
                <a16:creationId xmlns:a16="http://schemas.microsoft.com/office/drawing/2014/main" id="{FE25AF35-7965-431D-81DD-8D1EA8E93E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352800"/>
            <a:ext cx="609600" cy="609600"/>
          </a:xfrm>
          <a:prstGeom prst="rect">
            <a:avLst/>
          </a:prstGeom>
        </p:spPr>
      </p:pic>
      <p:pic>
        <p:nvPicPr>
          <p:cNvPr id="76" name="Image 75">
            <a:extLst>
              <a:ext uri="{FF2B5EF4-FFF2-40B4-BE49-F238E27FC236}">
                <a16:creationId xmlns:a16="http://schemas.microsoft.com/office/drawing/2014/main" id="{8AC9EAE3-DFAE-4926-934B-664DE4A509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848600"/>
            <a:ext cx="609600" cy="609600"/>
          </a:xfrm>
          <a:prstGeom prst="rect">
            <a:avLst/>
          </a:prstGeom>
        </p:spPr>
      </p:pic>
      <p:pic>
        <p:nvPicPr>
          <p:cNvPr id="77" name="Image 76">
            <a:extLst>
              <a:ext uri="{FF2B5EF4-FFF2-40B4-BE49-F238E27FC236}">
                <a16:creationId xmlns:a16="http://schemas.microsoft.com/office/drawing/2014/main" id="{F1C9646A-0F9E-4494-B6DE-8AF444469D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784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4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09599" y="4818722"/>
            <a:ext cx="11582400" cy="437388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3" name="Picture 8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r="50160" b="55272"/>
          <a:stretch>
            <a:fillRect/>
          </a:stretch>
        </p:blipFill>
        <p:spPr bwMode="auto">
          <a:xfrm rot="10800000">
            <a:off x="3794562" y="4803482"/>
            <a:ext cx="4839286" cy="4389120"/>
          </a:xfrm>
          <a:prstGeom prst="rect">
            <a:avLst/>
          </a:prstGeom>
          <a:noFill/>
        </p:spPr>
      </p:pic>
      <p:pic>
        <p:nvPicPr>
          <p:cNvPr id="14" name="Picture 8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r="91887" b="55272"/>
          <a:stretch>
            <a:fillRect/>
          </a:stretch>
        </p:blipFill>
        <p:spPr bwMode="auto">
          <a:xfrm>
            <a:off x="8214360" y="4803481"/>
            <a:ext cx="3977640" cy="4389121"/>
          </a:xfrm>
          <a:prstGeom prst="rect">
            <a:avLst/>
          </a:prstGeom>
          <a:noFill/>
        </p:spPr>
      </p:pic>
      <p:pic>
        <p:nvPicPr>
          <p:cNvPr id="15" name="Picture 8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r="91887" b="55272"/>
          <a:stretch>
            <a:fillRect/>
          </a:stretch>
        </p:blipFill>
        <p:spPr bwMode="auto">
          <a:xfrm>
            <a:off x="609600" y="4803482"/>
            <a:ext cx="3520440" cy="4389120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609600" y="322922"/>
            <a:ext cx="11582400" cy="437388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8" name="Picture 5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t="50633" r="50160" b="5431"/>
          <a:stretch>
            <a:fillRect/>
          </a:stretch>
        </p:blipFill>
        <p:spPr bwMode="auto">
          <a:xfrm rot="10800000">
            <a:off x="4052958" y="304800"/>
            <a:ext cx="4710042" cy="4392000"/>
          </a:xfrm>
          <a:prstGeom prst="rect">
            <a:avLst/>
          </a:prstGeom>
          <a:noFill/>
        </p:spPr>
      </p:pic>
      <p:pic>
        <p:nvPicPr>
          <p:cNvPr id="19" name="Picture 5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t="50168" r="89568" b="5431"/>
          <a:stretch>
            <a:fillRect/>
          </a:stretch>
        </p:blipFill>
        <p:spPr bwMode="auto">
          <a:xfrm>
            <a:off x="8409313" y="304802"/>
            <a:ext cx="3782687" cy="4392000"/>
          </a:xfrm>
          <a:prstGeom prst="rect">
            <a:avLst/>
          </a:prstGeom>
          <a:noFill/>
        </p:spPr>
      </p:pic>
      <p:pic>
        <p:nvPicPr>
          <p:cNvPr id="20" name="Picture 5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t="50659" r="89568" b="5431"/>
          <a:stretch>
            <a:fillRect/>
          </a:stretch>
        </p:blipFill>
        <p:spPr bwMode="auto">
          <a:xfrm>
            <a:off x="609600" y="307682"/>
            <a:ext cx="3668518" cy="4389120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 rot="16200000">
            <a:off x="-332973" y="4447773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Verso</a:t>
            </a:r>
          </a:p>
        </p:txBody>
      </p:sp>
    </p:spTree>
    <p:extLst>
      <p:ext uri="{BB962C8B-B14F-4D97-AF65-F5344CB8AC3E}">
        <p14:creationId xmlns:p14="http://schemas.microsoft.com/office/powerpoint/2010/main" val="3501429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426720"/>
            <a:ext cx="11582400" cy="4373880"/>
          </a:xfrm>
          <a:prstGeom prst="rect">
            <a:avLst/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026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12982" t="13982" r="46010"/>
          <a:stretch>
            <a:fillRect/>
          </a:stretch>
        </p:blipFill>
        <p:spPr bwMode="auto">
          <a:xfrm rot="5400000">
            <a:off x="2247901" y="-1257299"/>
            <a:ext cx="3124198" cy="6553200"/>
          </a:xfrm>
          <a:prstGeom prst="rect">
            <a:avLst/>
          </a:prstGeom>
          <a:noFill/>
        </p:spPr>
      </p:pic>
      <p:pic>
        <p:nvPicPr>
          <p:cNvPr id="90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r="46989" b="15003"/>
          <a:stretch>
            <a:fillRect/>
          </a:stretch>
        </p:blipFill>
        <p:spPr bwMode="auto">
          <a:xfrm rot="5400000">
            <a:off x="7009606" y="-1751806"/>
            <a:ext cx="4038600" cy="6475413"/>
          </a:xfrm>
          <a:prstGeom prst="rect">
            <a:avLst/>
          </a:prstGeom>
          <a:noFill/>
        </p:spPr>
      </p:pic>
      <p:pic>
        <p:nvPicPr>
          <p:cNvPr id="91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48010" t="15982"/>
          <a:stretch>
            <a:fillRect/>
          </a:stretch>
        </p:blipFill>
        <p:spPr bwMode="auto">
          <a:xfrm rot="5400000">
            <a:off x="1753394" y="456406"/>
            <a:ext cx="3960813" cy="6400800"/>
          </a:xfrm>
          <a:prstGeom prst="rect">
            <a:avLst/>
          </a:prstGeom>
          <a:noFill/>
        </p:spPr>
      </p:pic>
      <p:pic>
        <p:nvPicPr>
          <p:cNvPr id="92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54011" b="13003"/>
          <a:stretch>
            <a:fillRect/>
          </a:stretch>
        </p:blipFill>
        <p:spPr bwMode="auto">
          <a:xfrm rot="5400000">
            <a:off x="7200900" y="573087"/>
            <a:ext cx="3503613" cy="6627813"/>
          </a:xfrm>
          <a:prstGeom prst="rect">
            <a:avLst/>
          </a:prstGeom>
          <a:noFill/>
        </p:spPr>
      </p:pic>
      <p:sp>
        <p:nvSpPr>
          <p:cNvPr id="96" name="Triangle rectangle 95"/>
          <p:cNvSpPr/>
          <p:nvPr/>
        </p:nvSpPr>
        <p:spPr>
          <a:xfrm rot="5400000">
            <a:off x="1562100" y="-533400"/>
            <a:ext cx="1257300" cy="3162300"/>
          </a:xfrm>
          <a:prstGeom prst="rtTriangle">
            <a:avLst/>
          </a:prstGeom>
          <a:solidFill>
            <a:srgbClr val="FEE57A"/>
          </a:solidFill>
          <a:ln w="63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7" name="ZoneTexte 96"/>
          <p:cNvSpPr txBox="1"/>
          <p:nvPr/>
        </p:nvSpPr>
        <p:spPr>
          <a:xfrm>
            <a:off x="609600" y="457200"/>
            <a:ext cx="190500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3600" dirty="0">
                <a:latin typeface="Freestyle Script" panose="030804020302050B0404" pitchFamily="66" charset="0"/>
              </a:rPr>
              <a:t>Bibliothèque 3</a:t>
            </a:r>
          </a:p>
        </p:txBody>
      </p:sp>
      <p:sp>
        <p:nvSpPr>
          <p:cNvPr id="98" name="ZoneTexte 97"/>
          <p:cNvSpPr txBox="1"/>
          <p:nvPr/>
        </p:nvSpPr>
        <p:spPr>
          <a:xfrm>
            <a:off x="3505200" y="707669"/>
            <a:ext cx="1897890" cy="8771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fr-FR" sz="1800" i="1" dirty="0"/>
              <a:t>Utilisateurs =</a:t>
            </a:r>
          </a:p>
          <a:p>
            <a:pPr algn="r">
              <a:spcAft>
                <a:spcPts val="1800"/>
              </a:spcAft>
            </a:pPr>
            <a:r>
              <a:rPr lang="fr-FR" sz="1800" i="1" dirty="0"/>
              <a:t>Budget =</a:t>
            </a:r>
          </a:p>
        </p:txBody>
      </p:sp>
      <p:sp>
        <p:nvSpPr>
          <p:cNvPr id="99" name="Rectangle 98"/>
          <p:cNvSpPr/>
          <p:nvPr/>
        </p:nvSpPr>
        <p:spPr>
          <a:xfrm>
            <a:off x="10668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0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4770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6586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Picture 8" descr="Pièce De Monnaie, L'Argent, D'Affaires, Financ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962268">
            <a:off x="6123541" y="1275823"/>
            <a:ext cx="379491" cy="266830"/>
          </a:xfrm>
          <a:prstGeom prst="rect">
            <a:avLst/>
          </a:prstGeom>
          <a:noFill/>
        </p:spPr>
      </p:pic>
      <p:sp>
        <p:nvSpPr>
          <p:cNvPr id="130" name="ZoneTexte 129"/>
          <p:cNvSpPr txBox="1"/>
          <p:nvPr/>
        </p:nvSpPr>
        <p:spPr>
          <a:xfrm>
            <a:off x="5368816" y="1153179"/>
            <a:ext cx="1260584" cy="52322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spcAft>
                <a:spcPts val="840"/>
              </a:spcAft>
            </a:pPr>
            <a:r>
              <a:rPr lang="fr-FR" sz="2800" i="1" dirty="0"/>
              <a:t>10 x</a:t>
            </a:r>
          </a:p>
        </p:txBody>
      </p:sp>
      <p:pic>
        <p:nvPicPr>
          <p:cNvPr id="13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4102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5918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7912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9728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172200" y="688996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" name="ZoneTexte 145"/>
          <p:cNvSpPr txBox="1"/>
          <p:nvPr/>
        </p:nvSpPr>
        <p:spPr>
          <a:xfrm>
            <a:off x="1219200" y="1447800"/>
            <a:ext cx="5013960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dirty="0"/>
              <a:t>Ressources à renouveler:</a:t>
            </a:r>
          </a:p>
        </p:txBody>
      </p:sp>
      <p:sp>
        <p:nvSpPr>
          <p:cNvPr id="147" name="ZoneTexte 146"/>
          <p:cNvSpPr txBox="1"/>
          <p:nvPr/>
        </p:nvSpPr>
        <p:spPr>
          <a:xfrm>
            <a:off x="9189720" y="2321016"/>
            <a:ext cx="640080" cy="110798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6600" b="1" dirty="0"/>
              <a:t>+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31242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7" name="Rectangle 156"/>
          <p:cNvSpPr/>
          <p:nvPr/>
        </p:nvSpPr>
        <p:spPr>
          <a:xfrm>
            <a:off x="51816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8" name="Rectangle 157"/>
          <p:cNvSpPr/>
          <p:nvPr/>
        </p:nvSpPr>
        <p:spPr>
          <a:xfrm>
            <a:off x="72390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9" name="Rectangle 158"/>
          <p:cNvSpPr/>
          <p:nvPr/>
        </p:nvSpPr>
        <p:spPr>
          <a:xfrm>
            <a:off x="97536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60" name="Rectangle à coins arrondis 159"/>
          <p:cNvSpPr/>
          <p:nvPr/>
        </p:nvSpPr>
        <p:spPr>
          <a:xfrm>
            <a:off x="7467600" y="685800"/>
            <a:ext cx="4038600" cy="990600"/>
          </a:xfrm>
          <a:prstGeom prst="roundRect">
            <a:avLst>
              <a:gd name="adj" fmla="val 12407"/>
            </a:avLst>
          </a:prstGeom>
          <a:solidFill>
            <a:srgbClr val="FEE57A">
              <a:alpha val="25098"/>
            </a:srgbClr>
          </a:solidFill>
          <a:ln w="6350">
            <a:solidFill>
              <a:srgbClr val="FEE5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2" name="Rectangle 171"/>
          <p:cNvSpPr/>
          <p:nvPr/>
        </p:nvSpPr>
        <p:spPr>
          <a:xfrm>
            <a:off x="609599" y="4922520"/>
            <a:ext cx="11582400" cy="4373880"/>
          </a:xfrm>
          <a:prstGeom prst="rect">
            <a:avLst/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73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12982" t="13982" r="46010"/>
          <a:stretch>
            <a:fillRect/>
          </a:stretch>
        </p:blipFill>
        <p:spPr bwMode="auto">
          <a:xfrm rot="5400000">
            <a:off x="2247900" y="3238501"/>
            <a:ext cx="3124198" cy="6553200"/>
          </a:xfrm>
          <a:prstGeom prst="rect">
            <a:avLst/>
          </a:prstGeom>
          <a:noFill/>
        </p:spPr>
      </p:pic>
      <p:pic>
        <p:nvPicPr>
          <p:cNvPr id="174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r="46989" b="15003"/>
          <a:stretch>
            <a:fillRect/>
          </a:stretch>
        </p:blipFill>
        <p:spPr bwMode="auto">
          <a:xfrm rot="5400000">
            <a:off x="7009605" y="2743994"/>
            <a:ext cx="4038600" cy="6475413"/>
          </a:xfrm>
          <a:prstGeom prst="rect">
            <a:avLst/>
          </a:prstGeom>
          <a:noFill/>
        </p:spPr>
      </p:pic>
      <p:pic>
        <p:nvPicPr>
          <p:cNvPr id="175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48010" t="15982"/>
          <a:stretch>
            <a:fillRect/>
          </a:stretch>
        </p:blipFill>
        <p:spPr bwMode="auto">
          <a:xfrm rot="5400000">
            <a:off x="1753393" y="4952206"/>
            <a:ext cx="3960813" cy="6400800"/>
          </a:xfrm>
          <a:prstGeom prst="rect">
            <a:avLst/>
          </a:prstGeom>
          <a:noFill/>
        </p:spPr>
      </p:pic>
      <p:pic>
        <p:nvPicPr>
          <p:cNvPr id="176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54011" b="13003"/>
          <a:stretch>
            <a:fillRect/>
          </a:stretch>
        </p:blipFill>
        <p:spPr bwMode="auto">
          <a:xfrm rot="5400000">
            <a:off x="7200899" y="5068887"/>
            <a:ext cx="3503613" cy="6627813"/>
          </a:xfrm>
          <a:prstGeom prst="rect">
            <a:avLst/>
          </a:prstGeom>
          <a:noFill/>
        </p:spPr>
      </p:pic>
      <p:sp>
        <p:nvSpPr>
          <p:cNvPr id="177" name="Triangle rectangle 176"/>
          <p:cNvSpPr/>
          <p:nvPr/>
        </p:nvSpPr>
        <p:spPr>
          <a:xfrm rot="5400000">
            <a:off x="1562099" y="3962400"/>
            <a:ext cx="1257300" cy="3162300"/>
          </a:xfrm>
          <a:prstGeom prst="rtTriangle">
            <a:avLst/>
          </a:prstGeom>
          <a:solidFill>
            <a:srgbClr val="FFC043"/>
          </a:solidFill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8" name="ZoneTexte 177"/>
          <p:cNvSpPr txBox="1"/>
          <p:nvPr/>
        </p:nvSpPr>
        <p:spPr>
          <a:xfrm>
            <a:off x="609600" y="4953000"/>
            <a:ext cx="190500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3600" dirty="0">
                <a:latin typeface="Freestyle Script" panose="030804020302050B0404" pitchFamily="66" charset="0"/>
              </a:rPr>
              <a:t>Bibliothèque 4</a:t>
            </a:r>
          </a:p>
        </p:txBody>
      </p:sp>
      <p:sp>
        <p:nvSpPr>
          <p:cNvPr id="179" name="ZoneTexte 178"/>
          <p:cNvSpPr txBox="1"/>
          <p:nvPr/>
        </p:nvSpPr>
        <p:spPr>
          <a:xfrm>
            <a:off x="3534405" y="5203469"/>
            <a:ext cx="1897890" cy="8771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fr-FR" sz="1800" i="1" dirty="0"/>
              <a:t>Utilisateurs =</a:t>
            </a:r>
          </a:p>
          <a:p>
            <a:pPr algn="r">
              <a:spcAft>
                <a:spcPts val="1800"/>
              </a:spcAft>
            </a:pPr>
            <a:r>
              <a:rPr lang="fr-FR" sz="1800" i="1" dirty="0"/>
              <a:t>Budget =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10667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87" name="Picture 8" descr="Pièce De Monnaie, L'Argent, D'Affaires, Financ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962268">
            <a:off x="6059248" y="5771623"/>
            <a:ext cx="379491" cy="266830"/>
          </a:xfrm>
          <a:prstGeom prst="rect">
            <a:avLst/>
          </a:prstGeom>
          <a:noFill/>
        </p:spPr>
      </p:pic>
      <p:sp>
        <p:nvSpPr>
          <p:cNvPr id="188" name="ZoneTexte 187"/>
          <p:cNvSpPr txBox="1"/>
          <p:nvPr/>
        </p:nvSpPr>
        <p:spPr>
          <a:xfrm>
            <a:off x="5398021" y="5648979"/>
            <a:ext cx="1260584" cy="52322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spcAft>
                <a:spcPts val="840"/>
              </a:spcAft>
            </a:pPr>
            <a:r>
              <a:rPr lang="fr-FR" sz="2800" i="1" dirty="0"/>
              <a:t> 9 x</a:t>
            </a:r>
          </a:p>
        </p:txBody>
      </p:sp>
      <p:pic>
        <p:nvPicPr>
          <p:cNvPr id="18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4394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62101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8204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00201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201405" y="5184796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" name="ZoneTexte 196"/>
          <p:cNvSpPr txBox="1"/>
          <p:nvPr/>
        </p:nvSpPr>
        <p:spPr>
          <a:xfrm>
            <a:off x="1219199" y="5943600"/>
            <a:ext cx="5013960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dirty="0"/>
              <a:t>Ressources à renouveler:</a:t>
            </a:r>
          </a:p>
        </p:txBody>
      </p:sp>
      <p:sp>
        <p:nvSpPr>
          <p:cNvPr id="198" name="ZoneTexte 197"/>
          <p:cNvSpPr txBox="1"/>
          <p:nvPr/>
        </p:nvSpPr>
        <p:spPr>
          <a:xfrm>
            <a:off x="9189719" y="6816816"/>
            <a:ext cx="640080" cy="110798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6600" b="1" dirty="0"/>
              <a:t>+</a:t>
            </a:r>
          </a:p>
        </p:txBody>
      </p:sp>
      <p:sp>
        <p:nvSpPr>
          <p:cNvPr id="202" name="Rectangle 201"/>
          <p:cNvSpPr/>
          <p:nvPr/>
        </p:nvSpPr>
        <p:spPr>
          <a:xfrm>
            <a:off x="31241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3" name="Rectangle 202"/>
          <p:cNvSpPr/>
          <p:nvPr/>
        </p:nvSpPr>
        <p:spPr>
          <a:xfrm>
            <a:off x="51815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4" name="Rectangle 203"/>
          <p:cNvSpPr/>
          <p:nvPr/>
        </p:nvSpPr>
        <p:spPr>
          <a:xfrm>
            <a:off x="72389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5" name="Rectangle 204"/>
          <p:cNvSpPr/>
          <p:nvPr/>
        </p:nvSpPr>
        <p:spPr>
          <a:xfrm>
            <a:off x="97535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6" name="Rectangle à coins arrondis 205"/>
          <p:cNvSpPr/>
          <p:nvPr/>
        </p:nvSpPr>
        <p:spPr>
          <a:xfrm>
            <a:off x="7315200" y="5181600"/>
            <a:ext cx="4190999" cy="990600"/>
          </a:xfrm>
          <a:prstGeom prst="roundRect">
            <a:avLst>
              <a:gd name="adj" fmla="val 12407"/>
            </a:avLst>
          </a:prstGeom>
          <a:solidFill>
            <a:srgbClr val="FFC043">
              <a:alpha val="12941"/>
            </a:srgbClr>
          </a:solidFill>
          <a:ln w="6350">
            <a:solidFill>
              <a:srgbClr val="FFC0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ZoneTexte 71"/>
          <p:cNvSpPr txBox="1"/>
          <p:nvPr/>
        </p:nvSpPr>
        <p:spPr>
          <a:xfrm>
            <a:off x="7467600" y="685800"/>
            <a:ext cx="4343400" cy="10156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i="1" dirty="0"/>
              <a:t>Contexte institutionnel:</a:t>
            </a:r>
            <a:r>
              <a:rPr lang="fr-FR" sz="2000" i="1" dirty="0"/>
              <a:t> </a:t>
            </a:r>
          </a:p>
          <a:p>
            <a:r>
              <a:rPr lang="fr-FR" sz="1950" i="1" spc="-90" dirty="0"/>
              <a:t>Le PCA est recommandé pour tout abonnement, accès pérenne pour les achats</a:t>
            </a:r>
          </a:p>
        </p:txBody>
      </p:sp>
      <p:sp>
        <p:nvSpPr>
          <p:cNvPr id="73" name="ZoneTexte 72"/>
          <p:cNvSpPr txBox="1"/>
          <p:nvPr/>
        </p:nvSpPr>
        <p:spPr>
          <a:xfrm>
            <a:off x="1219200" y="2590800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Red</a:t>
            </a:r>
            <a:r>
              <a:rPr lang="fr-FR" sz="2000" b="1" dirty="0"/>
              <a:t> </a:t>
            </a:r>
            <a:r>
              <a:rPr lang="fr-FR" sz="2000" b="1" dirty="0" err="1"/>
              <a:t>Journals</a:t>
            </a:r>
            <a:r>
              <a:rPr lang="fr-FR" sz="2000" b="1" dirty="0"/>
              <a:t> Finance</a:t>
            </a:r>
          </a:p>
        </p:txBody>
      </p:sp>
      <p:sp>
        <p:nvSpPr>
          <p:cNvPr id="74" name="ZoneTexte 73"/>
          <p:cNvSpPr txBox="1"/>
          <p:nvPr/>
        </p:nvSpPr>
        <p:spPr>
          <a:xfrm>
            <a:off x="3124200" y="2590800"/>
            <a:ext cx="1880367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Blue </a:t>
            </a:r>
            <a:r>
              <a:rPr lang="fr-FR" sz="2000" b="1" dirty="0" err="1"/>
              <a:t>Ref</a:t>
            </a:r>
            <a:r>
              <a:rPr lang="fr-FR" sz="2000" b="1" dirty="0"/>
              <a:t> Works STM</a:t>
            </a:r>
          </a:p>
        </p:txBody>
      </p:sp>
      <p:sp>
        <p:nvSpPr>
          <p:cNvPr id="75" name="ZoneTexte 74"/>
          <p:cNvSpPr txBox="1"/>
          <p:nvPr/>
        </p:nvSpPr>
        <p:spPr>
          <a:xfrm>
            <a:off x="5276587" y="2568726"/>
            <a:ext cx="1733813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Purple</a:t>
            </a:r>
            <a:r>
              <a:rPr lang="fr-FR" sz="2000" b="1" dirty="0"/>
              <a:t> Math </a:t>
            </a:r>
            <a:r>
              <a:rPr lang="fr-FR" sz="2000" b="1" dirty="0" err="1"/>
              <a:t>ebooks</a:t>
            </a:r>
            <a:endParaRPr lang="fr-FR" sz="2000" b="1" dirty="0"/>
          </a:p>
        </p:txBody>
      </p:sp>
      <p:sp>
        <p:nvSpPr>
          <p:cNvPr id="76" name="ZoneTexte 75"/>
          <p:cNvSpPr txBox="1"/>
          <p:nvPr/>
        </p:nvSpPr>
        <p:spPr>
          <a:xfrm>
            <a:off x="7315200" y="2590800"/>
            <a:ext cx="181356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Blue </a:t>
            </a:r>
            <a:r>
              <a:rPr lang="fr-FR" sz="2000" b="1" dirty="0" err="1"/>
              <a:t>Journals</a:t>
            </a:r>
            <a:r>
              <a:rPr lang="fr-FR" sz="2000" b="1" dirty="0"/>
              <a:t> STM</a:t>
            </a:r>
          </a:p>
        </p:txBody>
      </p:sp>
      <p:sp>
        <p:nvSpPr>
          <p:cNvPr id="77" name="ZoneTexte 76"/>
          <p:cNvSpPr txBox="1"/>
          <p:nvPr/>
        </p:nvSpPr>
        <p:spPr>
          <a:xfrm>
            <a:off x="9829800" y="2590800"/>
            <a:ext cx="181356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Red </a:t>
            </a:r>
            <a:r>
              <a:rPr lang="fr-FR" sz="2000" b="1" dirty="0" err="1"/>
              <a:t>Journals</a:t>
            </a:r>
            <a:r>
              <a:rPr lang="fr-FR" sz="2000" b="1" dirty="0"/>
              <a:t> SSH</a:t>
            </a:r>
          </a:p>
        </p:txBody>
      </p:sp>
      <p:sp>
        <p:nvSpPr>
          <p:cNvPr id="78" name="ZoneTexte 77"/>
          <p:cNvSpPr txBox="1"/>
          <p:nvPr/>
        </p:nvSpPr>
        <p:spPr>
          <a:xfrm>
            <a:off x="7315200" y="5156549"/>
            <a:ext cx="4241416" cy="1015651"/>
          </a:xfrm>
          <a:prstGeom prst="rect">
            <a:avLst/>
          </a:prstGeom>
          <a:solidFill>
            <a:srgbClr val="FFAC33">
              <a:alpha val="14902"/>
            </a:srgbClr>
          </a:solidFill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i="1" dirty="0"/>
              <a:t>Contexte institutionnel: </a:t>
            </a:r>
          </a:p>
          <a:p>
            <a:r>
              <a:rPr lang="fr-FR" sz="2000" i="1" spc="-90" dirty="0"/>
              <a:t>Price cap nécessaire car des restrictions de budget sont prévues l’année prochaine</a:t>
            </a:r>
            <a:endParaRPr lang="fr-FR" sz="2000" i="1" dirty="0"/>
          </a:p>
        </p:txBody>
      </p:sp>
      <p:sp>
        <p:nvSpPr>
          <p:cNvPr id="79" name="ZoneTexte 78"/>
          <p:cNvSpPr txBox="1"/>
          <p:nvPr/>
        </p:nvSpPr>
        <p:spPr>
          <a:xfrm>
            <a:off x="1219200" y="7118652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Red</a:t>
            </a:r>
            <a:r>
              <a:rPr lang="fr-FR" sz="2000" b="1" dirty="0"/>
              <a:t> </a:t>
            </a:r>
            <a:r>
              <a:rPr lang="fr-FR" sz="2000" b="1" dirty="0" err="1"/>
              <a:t>Journals</a:t>
            </a:r>
            <a:r>
              <a:rPr lang="fr-FR" sz="2000" b="1" dirty="0"/>
              <a:t> SSH</a:t>
            </a:r>
          </a:p>
        </p:txBody>
      </p:sp>
      <p:sp>
        <p:nvSpPr>
          <p:cNvPr id="80" name="ZoneTexte 79"/>
          <p:cNvSpPr txBox="1"/>
          <p:nvPr/>
        </p:nvSpPr>
        <p:spPr>
          <a:xfrm>
            <a:off x="3246120" y="7118652"/>
            <a:ext cx="170688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Blue </a:t>
            </a:r>
            <a:r>
              <a:rPr lang="fr-FR" sz="2000" b="1" dirty="0" err="1"/>
              <a:t>Journals</a:t>
            </a:r>
            <a:r>
              <a:rPr lang="fr-FR" sz="2000" b="1" dirty="0"/>
              <a:t> STM</a:t>
            </a:r>
          </a:p>
        </p:txBody>
      </p:sp>
      <p:sp>
        <p:nvSpPr>
          <p:cNvPr id="81" name="ZoneTexte 80"/>
          <p:cNvSpPr txBox="1"/>
          <p:nvPr/>
        </p:nvSpPr>
        <p:spPr>
          <a:xfrm>
            <a:off x="5276587" y="7118652"/>
            <a:ext cx="1733813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Red</a:t>
            </a:r>
            <a:r>
              <a:rPr lang="fr-FR" sz="2000" b="1" dirty="0"/>
              <a:t> </a:t>
            </a:r>
            <a:r>
              <a:rPr lang="fr-FR" sz="2000" b="1" dirty="0" err="1"/>
              <a:t>Journals</a:t>
            </a:r>
            <a:r>
              <a:rPr lang="fr-FR" sz="2000" b="1" dirty="0"/>
              <a:t> STM</a:t>
            </a:r>
          </a:p>
        </p:txBody>
      </p:sp>
      <p:sp>
        <p:nvSpPr>
          <p:cNvPr id="82" name="ZoneTexte 81"/>
          <p:cNvSpPr txBox="1"/>
          <p:nvPr/>
        </p:nvSpPr>
        <p:spPr>
          <a:xfrm>
            <a:off x="7360920" y="7118652"/>
            <a:ext cx="170688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Red</a:t>
            </a:r>
            <a:r>
              <a:rPr lang="fr-FR" sz="2000" b="1" dirty="0"/>
              <a:t> </a:t>
            </a:r>
            <a:r>
              <a:rPr lang="fr-FR" sz="2000" b="1" dirty="0" err="1"/>
              <a:t>Journals</a:t>
            </a:r>
            <a:r>
              <a:rPr lang="fr-FR" sz="2000" b="1" dirty="0"/>
              <a:t> Finance</a:t>
            </a:r>
          </a:p>
        </p:txBody>
      </p:sp>
      <p:sp>
        <p:nvSpPr>
          <p:cNvPr id="83" name="ZoneTexte 82"/>
          <p:cNvSpPr txBox="1"/>
          <p:nvPr/>
        </p:nvSpPr>
        <p:spPr>
          <a:xfrm>
            <a:off x="9829800" y="7140726"/>
            <a:ext cx="181356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Pearl Journal collection</a:t>
            </a:r>
          </a:p>
        </p:txBody>
      </p:sp>
      <p:sp>
        <p:nvSpPr>
          <p:cNvPr id="62" name="ZoneTexte 61"/>
          <p:cNvSpPr txBox="1"/>
          <p:nvPr/>
        </p:nvSpPr>
        <p:spPr>
          <a:xfrm rot="16200000">
            <a:off x="-332973" y="4447773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Recto</a:t>
            </a:r>
          </a:p>
        </p:txBody>
      </p:sp>
      <p:pic>
        <p:nvPicPr>
          <p:cNvPr id="63" name="Image 62">
            <a:extLst>
              <a:ext uri="{FF2B5EF4-FFF2-40B4-BE49-F238E27FC236}">
                <a16:creationId xmlns:a16="http://schemas.microsoft.com/office/drawing/2014/main" id="{9824514C-13D0-413A-A005-B692C3E9BD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352800"/>
            <a:ext cx="609600" cy="609600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C07CB962-F3E0-4D53-9A7F-A5DDCB49F8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352800"/>
            <a:ext cx="609600" cy="609600"/>
          </a:xfrm>
          <a:prstGeom prst="rect">
            <a:avLst/>
          </a:prstGeom>
        </p:spPr>
      </p:pic>
      <p:pic>
        <p:nvPicPr>
          <p:cNvPr id="65" name="Image 64">
            <a:extLst>
              <a:ext uri="{FF2B5EF4-FFF2-40B4-BE49-F238E27FC236}">
                <a16:creationId xmlns:a16="http://schemas.microsoft.com/office/drawing/2014/main" id="{ACFB607F-C21E-4DFA-86EA-B19E76D030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7848600"/>
            <a:ext cx="609600" cy="609600"/>
          </a:xfrm>
          <a:prstGeom prst="rect">
            <a:avLst/>
          </a:prstGeom>
        </p:spPr>
      </p:pic>
      <p:pic>
        <p:nvPicPr>
          <p:cNvPr id="66" name="Image 65">
            <a:extLst>
              <a:ext uri="{FF2B5EF4-FFF2-40B4-BE49-F238E27FC236}">
                <a16:creationId xmlns:a16="http://schemas.microsoft.com/office/drawing/2014/main" id="{87443087-65AA-46FC-8A18-7F4469AE8D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784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42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9600" y="320042"/>
            <a:ext cx="11582400" cy="437388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2" name="Picture 7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 rotWithShape="1">
          <a:blip r:embed="rId2" cstate="print"/>
          <a:srcRect l="51006" r="1" b="55272"/>
          <a:stretch/>
        </p:blipFill>
        <p:spPr bwMode="auto">
          <a:xfrm rot="10800000">
            <a:off x="4160520" y="320042"/>
            <a:ext cx="4710330" cy="4373879"/>
          </a:xfrm>
          <a:prstGeom prst="rect">
            <a:avLst/>
          </a:prstGeom>
          <a:noFill/>
        </p:spPr>
      </p:pic>
      <p:pic>
        <p:nvPicPr>
          <p:cNvPr id="13" name="Picture 7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l="50582" r="41994" b="55272"/>
          <a:stretch>
            <a:fillRect/>
          </a:stretch>
        </p:blipFill>
        <p:spPr bwMode="auto">
          <a:xfrm>
            <a:off x="8427720" y="304800"/>
            <a:ext cx="3764280" cy="4389121"/>
          </a:xfrm>
          <a:prstGeom prst="rect">
            <a:avLst/>
          </a:prstGeom>
          <a:noFill/>
        </p:spPr>
      </p:pic>
      <p:pic>
        <p:nvPicPr>
          <p:cNvPr id="14" name="Picture 7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l="50582" r="41994" b="55272"/>
          <a:stretch>
            <a:fillRect/>
          </a:stretch>
        </p:blipFill>
        <p:spPr bwMode="auto">
          <a:xfrm>
            <a:off x="609600" y="320042"/>
            <a:ext cx="3764280" cy="4373880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609599" y="4815842"/>
            <a:ext cx="11582400" cy="437388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7" name="Picture 6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 rotWithShape="1">
          <a:blip r:embed="rId2" cstate="print"/>
          <a:srcRect l="50791" t="50659" r="-1" b="5431"/>
          <a:stretch/>
        </p:blipFill>
        <p:spPr bwMode="auto">
          <a:xfrm rot="10800000">
            <a:off x="4114801" y="4800602"/>
            <a:ext cx="4792821" cy="4389120"/>
          </a:xfrm>
          <a:prstGeom prst="rect">
            <a:avLst/>
          </a:prstGeom>
          <a:noFill/>
        </p:spPr>
      </p:pic>
      <p:pic>
        <p:nvPicPr>
          <p:cNvPr id="18" name="Picture 6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l="51017" t="50332" r="40743" b="5431"/>
          <a:stretch>
            <a:fillRect/>
          </a:stretch>
        </p:blipFill>
        <p:spPr bwMode="auto">
          <a:xfrm>
            <a:off x="8427718" y="4791293"/>
            <a:ext cx="3764282" cy="4398429"/>
          </a:xfrm>
          <a:prstGeom prst="rect">
            <a:avLst/>
          </a:prstGeom>
          <a:noFill/>
        </p:spPr>
      </p:pic>
      <p:pic>
        <p:nvPicPr>
          <p:cNvPr id="19" name="Picture 6" descr="D:\A ranger\EPFL\Cours_HEG\jeu_negociation_trap\cartes_freepik\icones-education-ligne_1284-3742_macrovector.jpg"/>
          <p:cNvPicPr>
            <a:picLocks noChangeAspect="1" noChangeArrowheads="1"/>
          </p:cNvPicPr>
          <p:nvPr/>
        </p:nvPicPr>
        <p:blipFill>
          <a:blip r:embed="rId2" cstate="print"/>
          <a:srcRect l="51017" t="50332" r="40743" b="5431"/>
          <a:stretch>
            <a:fillRect/>
          </a:stretch>
        </p:blipFill>
        <p:spPr bwMode="auto">
          <a:xfrm>
            <a:off x="609600" y="4800600"/>
            <a:ext cx="3625946" cy="4419600"/>
          </a:xfrm>
          <a:prstGeom prst="rect">
            <a:avLst/>
          </a:prstGeom>
          <a:noFill/>
        </p:spPr>
      </p:pic>
      <p:sp>
        <p:nvSpPr>
          <p:cNvPr id="11" name="ZoneTexte 10"/>
          <p:cNvSpPr txBox="1"/>
          <p:nvPr/>
        </p:nvSpPr>
        <p:spPr>
          <a:xfrm rot="16200000">
            <a:off x="-332973" y="4447773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Verso</a:t>
            </a:r>
          </a:p>
        </p:txBody>
      </p:sp>
    </p:spTree>
    <p:extLst>
      <p:ext uri="{BB962C8B-B14F-4D97-AF65-F5344CB8AC3E}">
        <p14:creationId xmlns:p14="http://schemas.microsoft.com/office/powerpoint/2010/main" val="4069872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426720"/>
            <a:ext cx="11582400" cy="4373880"/>
          </a:xfrm>
          <a:prstGeom prst="rect">
            <a:avLst/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026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12982" t="13982" r="46010"/>
          <a:stretch>
            <a:fillRect/>
          </a:stretch>
        </p:blipFill>
        <p:spPr bwMode="auto">
          <a:xfrm rot="5400000">
            <a:off x="2247901" y="-1257299"/>
            <a:ext cx="3124198" cy="6553200"/>
          </a:xfrm>
          <a:prstGeom prst="rect">
            <a:avLst/>
          </a:prstGeom>
          <a:noFill/>
        </p:spPr>
      </p:pic>
      <p:pic>
        <p:nvPicPr>
          <p:cNvPr id="90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r="46989" b="15003"/>
          <a:stretch>
            <a:fillRect/>
          </a:stretch>
        </p:blipFill>
        <p:spPr bwMode="auto">
          <a:xfrm rot="5400000">
            <a:off x="7009606" y="-1751806"/>
            <a:ext cx="4038600" cy="6475413"/>
          </a:xfrm>
          <a:prstGeom prst="rect">
            <a:avLst/>
          </a:prstGeom>
          <a:noFill/>
        </p:spPr>
      </p:pic>
      <p:pic>
        <p:nvPicPr>
          <p:cNvPr id="91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48010" t="15982"/>
          <a:stretch>
            <a:fillRect/>
          </a:stretch>
        </p:blipFill>
        <p:spPr bwMode="auto">
          <a:xfrm rot="5400000">
            <a:off x="1753394" y="456406"/>
            <a:ext cx="3960813" cy="6400800"/>
          </a:xfrm>
          <a:prstGeom prst="rect">
            <a:avLst/>
          </a:prstGeom>
          <a:noFill/>
        </p:spPr>
      </p:pic>
      <p:pic>
        <p:nvPicPr>
          <p:cNvPr id="92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54011" b="13003"/>
          <a:stretch>
            <a:fillRect/>
          </a:stretch>
        </p:blipFill>
        <p:spPr bwMode="auto">
          <a:xfrm rot="5400000">
            <a:off x="7200900" y="573087"/>
            <a:ext cx="3503613" cy="6627813"/>
          </a:xfrm>
          <a:prstGeom prst="rect">
            <a:avLst/>
          </a:prstGeom>
          <a:noFill/>
        </p:spPr>
      </p:pic>
      <p:sp>
        <p:nvSpPr>
          <p:cNvPr id="96" name="Triangle rectangle 95"/>
          <p:cNvSpPr/>
          <p:nvPr/>
        </p:nvSpPr>
        <p:spPr>
          <a:xfrm rot="5400000">
            <a:off x="1562100" y="-533400"/>
            <a:ext cx="1257300" cy="31623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7" name="ZoneTexte 96"/>
          <p:cNvSpPr txBox="1"/>
          <p:nvPr/>
        </p:nvSpPr>
        <p:spPr>
          <a:xfrm>
            <a:off x="609600" y="457200"/>
            <a:ext cx="190500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Freestyle Script" panose="030804020302050B0404" pitchFamily="66" charset="0"/>
              </a:rPr>
              <a:t>Bibliothèque 5</a:t>
            </a:r>
          </a:p>
        </p:txBody>
      </p:sp>
      <p:sp>
        <p:nvSpPr>
          <p:cNvPr id="98" name="ZoneTexte 97"/>
          <p:cNvSpPr txBox="1"/>
          <p:nvPr/>
        </p:nvSpPr>
        <p:spPr>
          <a:xfrm>
            <a:off x="3276600" y="707669"/>
            <a:ext cx="1897890" cy="8771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fr-FR" sz="1800" i="1" dirty="0"/>
              <a:t>Utilisateurs =</a:t>
            </a:r>
          </a:p>
          <a:p>
            <a:pPr algn="r">
              <a:spcAft>
                <a:spcPts val="1800"/>
              </a:spcAft>
            </a:pPr>
            <a:r>
              <a:rPr lang="fr-FR" sz="1800" i="1" dirty="0"/>
              <a:t>Budget =</a:t>
            </a:r>
          </a:p>
        </p:txBody>
      </p:sp>
      <p:sp>
        <p:nvSpPr>
          <p:cNvPr id="99" name="Rectangle 98"/>
          <p:cNvSpPr/>
          <p:nvPr/>
        </p:nvSpPr>
        <p:spPr>
          <a:xfrm>
            <a:off x="10668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17" name="Picture 8" descr="Pièce De Monnaie, L'Argent, D'Affaires, Finan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962268">
            <a:off x="5894941" y="1275823"/>
            <a:ext cx="379491" cy="266830"/>
          </a:xfrm>
          <a:prstGeom prst="rect">
            <a:avLst/>
          </a:prstGeom>
          <a:noFill/>
        </p:spPr>
      </p:pic>
      <p:sp>
        <p:nvSpPr>
          <p:cNvPr id="130" name="ZoneTexte 129"/>
          <p:cNvSpPr txBox="1"/>
          <p:nvPr/>
        </p:nvSpPr>
        <p:spPr>
          <a:xfrm>
            <a:off x="5140216" y="1153179"/>
            <a:ext cx="1260584" cy="52322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spcAft>
                <a:spcPts val="840"/>
              </a:spcAft>
            </a:pPr>
            <a:r>
              <a:rPr lang="fr-FR" sz="2800" i="1" dirty="0"/>
              <a:t>13 x</a:t>
            </a:r>
          </a:p>
        </p:txBody>
      </p:sp>
      <p:sp>
        <p:nvSpPr>
          <p:cNvPr id="146" name="ZoneTexte 145"/>
          <p:cNvSpPr txBox="1"/>
          <p:nvPr/>
        </p:nvSpPr>
        <p:spPr>
          <a:xfrm>
            <a:off x="1219200" y="1447800"/>
            <a:ext cx="5013960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dirty="0"/>
              <a:t>Ressources à renouveler:</a:t>
            </a:r>
          </a:p>
        </p:txBody>
      </p:sp>
      <p:sp>
        <p:nvSpPr>
          <p:cNvPr id="147" name="ZoneTexte 146"/>
          <p:cNvSpPr txBox="1"/>
          <p:nvPr/>
        </p:nvSpPr>
        <p:spPr>
          <a:xfrm>
            <a:off x="9189720" y="2321016"/>
            <a:ext cx="640080" cy="110798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6600" b="1" dirty="0"/>
              <a:t>+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31242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7" name="Rectangle 156"/>
          <p:cNvSpPr/>
          <p:nvPr/>
        </p:nvSpPr>
        <p:spPr>
          <a:xfrm>
            <a:off x="51816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8" name="Rectangle 157"/>
          <p:cNvSpPr/>
          <p:nvPr/>
        </p:nvSpPr>
        <p:spPr>
          <a:xfrm>
            <a:off x="72390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9" name="Rectangle 158"/>
          <p:cNvSpPr/>
          <p:nvPr/>
        </p:nvSpPr>
        <p:spPr>
          <a:xfrm>
            <a:off x="9753600" y="18510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60" name="Rectangle à coins arrondis 159"/>
          <p:cNvSpPr/>
          <p:nvPr/>
        </p:nvSpPr>
        <p:spPr>
          <a:xfrm>
            <a:off x="7467600" y="685800"/>
            <a:ext cx="4038600" cy="990600"/>
          </a:xfrm>
          <a:prstGeom prst="roundRect">
            <a:avLst>
              <a:gd name="adj" fmla="val 12407"/>
            </a:avLst>
          </a:prstGeom>
          <a:solidFill>
            <a:schemeClr val="tx1">
              <a:lumMod val="75000"/>
              <a:lumOff val="25000"/>
              <a:alpha val="25098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2" name="Rectangle 171"/>
          <p:cNvSpPr/>
          <p:nvPr/>
        </p:nvSpPr>
        <p:spPr>
          <a:xfrm>
            <a:off x="609599" y="4922520"/>
            <a:ext cx="11582400" cy="4373880"/>
          </a:xfrm>
          <a:prstGeom prst="rect">
            <a:avLst/>
          </a:prstGeom>
          <a:blipFill>
            <a:blip r:embed="rId2" cstate="print">
              <a:lum bright="10000"/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73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12982" t="13982" r="46010"/>
          <a:stretch>
            <a:fillRect/>
          </a:stretch>
        </p:blipFill>
        <p:spPr bwMode="auto">
          <a:xfrm rot="5400000">
            <a:off x="2247900" y="3238501"/>
            <a:ext cx="3124198" cy="6553200"/>
          </a:xfrm>
          <a:prstGeom prst="rect">
            <a:avLst/>
          </a:prstGeom>
          <a:noFill/>
        </p:spPr>
      </p:pic>
      <p:pic>
        <p:nvPicPr>
          <p:cNvPr id="174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r="46989" b="15003"/>
          <a:stretch>
            <a:fillRect/>
          </a:stretch>
        </p:blipFill>
        <p:spPr bwMode="auto">
          <a:xfrm rot="5400000">
            <a:off x="7009605" y="2743994"/>
            <a:ext cx="4038600" cy="6475413"/>
          </a:xfrm>
          <a:prstGeom prst="rect">
            <a:avLst/>
          </a:prstGeom>
          <a:noFill/>
        </p:spPr>
      </p:pic>
      <p:pic>
        <p:nvPicPr>
          <p:cNvPr id="175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48010" t="15982"/>
          <a:stretch>
            <a:fillRect/>
          </a:stretch>
        </p:blipFill>
        <p:spPr bwMode="auto">
          <a:xfrm rot="5400000">
            <a:off x="1753393" y="4952206"/>
            <a:ext cx="3960813" cy="6400800"/>
          </a:xfrm>
          <a:prstGeom prst="rect">
            <a:avLst/>
          </a:prstGeom>
          <a:noFill/>
        </p:spPr>
      </p:pic>
      <p:pic>
        <p:nvPicPr>
          <p:cNvPr id="176" name="Picture 2" descr="D:\A ranger\Cours_HEG\jeu_negociation_trap\idees_design\Border-36--Arvin61r58.png"/>
          <p:cNvPicPr>
            <a:picLocks noChangeAspect="1" noChangeArrowheads="1"/>
          </p:cNvPicPr>
          <p:nvPr/>
        </p:nvPicPr>
        <p:blipFill>
          <a:blip r:embed="rId3" cstate="print"/>
          <a:srcRect l="54011" b="13003"/>
          <a:stretch>
            <a:fillRect/>
          </a:stretch>
        </p:blipFill>
        <p:spPr bwMode="auto">
          <a:xfrm rot="5400000">
            <a:off x="7200899" y="5068887"/>
            <a:ext cx="3503613" cy="6627813"/>
          </a:xfrm>
          <a:prstGeom prst="rect">
            <a:avLst/>
          </a:prstGeom>
          <a:noFill/>
        </p:spPr>
      </p:pic>
      <p:sp>
        <p:nvSpPr>
          <p:cNvPr id="177" name="Triangle rectangle 176"/>
          <p:cNvSpPr/>
          <p:nvPr/>
        </p:nvSpPr>
        <p:spPr>
          <a:xfrm rot="5400000">
            <a:off x="1562099" y="3962400"/>
            <a:ext cx="1257300" cy="3162300"/>
          </a:xfrm>
          <a:prstGeom prst="rtTriangle">
            <a:avLst/>
          </a:prstGeom>
          <a:solidFill>
            <a:srgbClr val="12AAC2"/>
          </a:solidFill>
          <a:ln w="6350">
            <a:solidFill>
              <a:srgbClr val="0C6E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8" name="ZoneTexte 177"/>
          <p:cNvSpPr txBox="1"/>
          <p:nvPr/>
        </p:nvSpPr>
        <p:spPr>
          <a:xfrm>
            <a:off x="609600" y="4953000"/>
            <a:ext cx="190500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3600" dirty="0">
                <a:latin typeface="Freestyle Script" panose="030804020302050B0404" pitchFamily="66" charset="0"/>
              </a:rPr>
              <a:t>Bibliothèque 6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10667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pic>
        <p:nvPicPr>
          <p:cNvPr id="187" name="Picture 8" descr="Pièce De Monnaie, L'Argent, D'Affaires, Finan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962268">
            <a:off x="6059248" y="5771623"/>
            <a:ext cx="379491" cy="266830"/>
          </a:xfrm>
          <a:prstGeom prst="rect">
            <a:avLst/>
          </a:prstGeom>
          <a:noFill/>
        </p:spPr>
      </p:pic>
      <p:sp>
        <p:nvSpPr>
          <p:cNvPr id="188" name="ZoneTexte 187"/>
          <p:cNvSpPr txBox="1"/>
          <p:nvPr/>
        </p:nvSpPr>
        <p:spPr>
          <a:xfrm>
            <a:off x="5257800" y="5648979"/>
            <a:ext cx="1260584" cy="52322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>
              <a:spcAft>
                <a:spcPts val="840"/>
              </a:spcAft>
            </a:pPr>
            <a:r>
              <a:rPr lang="fr-FR" sz="2800" i="1" dirty="0"/>
              <a:t> 15 x</a:t>
            </a:r>
          </a:p>
        </p:txBody>
      </p:sp>
      <p:sp>
        <p:nvSpPr>
          <p:cNvPr id="197" name="ZoneTexte 196"/>
          <p:cNvSpPr txBox="1"/>
          <p:nvPr/>
        </p:nvSpPr>
        <p:spPr>
          <a:xfrm>
            <a:off x="1219199" y="5943600"/>
            <a:ext cx="5013960" cy="400097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dirty="0"/>
              <a:t>Ressources à renouveler:</a:t>
            </a:r>
          </a:p>
        </p:txBody>
      </p:sp>
      <p:sp>
        <p:nvSpPr>
          <p:cNvPr id="198" name="ZoneTexte 197"/>
          <p:cNvSpPr txBox="1"/>
          <p:nvPr/>
        </p:nvSpPr>
        <p:spPr>
          <a:xfrm>
            <a:off x="9189719" y="6816816"/>
            <a:ext cx="640080" cy="110798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6600" b="1" dirty="0"/>
              <a:t>+</a:t>
            </a:r>
          </a:p>
        </p:txBody>
      </p:sp>
      <p:sp>
        <p:nvSpPr>
          <p:cNvPr id="202" name="Rectangle 201"/>
          <p:cNvSpPr/>
          <p:nvPr/>
        </p:nvSpPr>
        <p:spPr>
          <a:xfrm>
            <a:off x="31241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3" name="Rectangle 202"/>
          <p:cNvSpPr/>
          <p:nvPr/>
        </p:nvSpPr>
        <p:spPr>
          <a:xfrm>
            <a:off x="51815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4" name="Rectangle 203"/>
          <p:cNvSpPr/>
          <p:nvPr/>
        </p:nvSpPr>
        <p:spPr>
          <a:xfrm>
            <a:off x="72389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5" name="Rectangle 204"/>
          <p:cNvSpPr/>
          <p:nvPr/>
        </p:nvSpPr>
        <p:spPr>
          <a:xfrm>
            <a:off x="9753599" y="6346800"/>
            <a:ext cx="1944000" cy="23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206" name="Rectangle à coins arrondis 205"/>
          <p:cNvSpPr/>
          <p:nvPr/>
        </p:nvSpPr>
        <p:spPr>
          <a:xfrm>
            <a:off x="7315200" y="5181600"/>
            <a:ext cx="4190999" cy="990600"/>
          </a:xfrm>
          <a:prstGeom prst="roundRect">
            <a:avLst>
              <a:gd name="adj" fmla="val 12407"/>
            </a:avLst>
          </a:prstGeom>
          <a:solidFill>
            <a:srgbClr val="12AAC2">
              <a:alpha val="15000"/>
            </a:srgbClr>
          </a:solidFill>
          <a:ln w="6350">
            <a:solidFill>
              <a:srgbClr val="12A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ZoneTexte 71"/>
          <p:cNvSpPr txBox="1"/>
          <p:nvPr/>
        </p:nvSpPr>
        <p:spPr>
          <a:xfrm>
            <a:off x="7467600" y="685800"/>
            <a:ext cx="4343400" cy="1000262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i="1" dirty="0"/>
              <a:t>Contexte institutionnel:</a:t>
            </a:r>
            <a:r>
              <a:rPr lang="fr-FR" sz="2000" i="1" dirty="0"/>
              <a:t> </a:t>
            </a:r>
          </a:p>
          <a:p>
            <a:r>
              <a:rPr lang="fr-FR" sz="1950" i="1" spc="-90" dirty="0"/>
              <a:t>Le service juridique exige un for juridique en Suisse.</a:t>
            </a:r>
          </a:p>
        </p:txBody>
      </p:sp>
      <p:sp>
        <p:nvSpPr>
          <p:cNvPr id="73" name="ZoneTexte 72"/>
          <p:cNvSpPr txBox="1"/>
          <p:nvPr/>
        </p:nvSpPr>
        <p:spPr>
          <a:xfrm>
            <a:off x="1219200" y="2590800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Purple</a:t>
            </a:r>
            <a:r>
              <a:rPr lang="fr-FR" sz="2000" b="1" dirty="0"/>
              <a:t> Math ebooks</a:t>
            </a:r>
          </a:p>
        </p:txBody>
      </p:sp>
      <p:sp>
        <p:nvSpPr>
          <p:cNvPr id="74" name="ZoneTexte 73"/>
          <p:cNvSpPr txBox="1"/>
          <p:nvPr/>
        </p:nvSpPr>
        <p:spPr>
          <a:xfrm>
            <a:off x="3124200" y="2590800"/>
            <a:ext cx="1880367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Purple</a:t>
            </a:r>
            <a:r>
              <a:rPr lang="fr-FR" sz="2000" b="1" dirty="0"/>
              <a:t> Stat ebooks</a:t>
            </a:r>
          </a:p>
        </p:txBody>
      </p:sp>
      <p:sp>
        <p:nvSpPr>
          <p:cNvPr id="75" name="ZoneTexte 74"/>
          <p:cNvSpPr txBox="1"/>
          <p:nvPr/>
        </p:nvSpPr>
        <p:spPr>
          <a:xfrm>
            <a:off x="5276587" y="2568726"/>
            <a:ext cx="1733813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Jewel</a:t>
            </a:r>
            <a:r>
              <a:rPr lang="fr-FR" sz="2000" b="1" dirty="0"/>
              <a:t> Journal collection</a:t>
            </a:r>
          </a:p>
        </p:txBody>
      </p:sp>
      <p:sp>
        <p:nvSpPr>
          <p:cNvPr id="76" name="ZoneTexte 75"/>
          <p:cNvSpPr txBox="1"/>
          <p:nvPr/>
        </p:nvSpPr>
        <p:spPr>
          <a:xfrm>
            <a:off x="7315200" y="2590800"/>
            <a:ext cx="181356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Red </a:t>
            </a:r>
            <a:r>
              <a:rPr lang="fr-FR" sz="2000" b="1" dirty="0" err="1"/>
              <a:t>Journals</a:t>
            </a:r>
            <a:r>
              <a:rPr lang="fr-FR" sz="2000" b="1" dirty="0"/>
              <a:t> STM</a:t>
            </a:r>
          </a:p>
        </p:txBody>
      </p:sp>
      <p:sp>
        <p:nvSpPr>
          <p:cNvPr id="78" name="ZoneTexte 77"/>
          <p:cNvSpPr txBox="1"/>
          <p:nvPr/>
        </p:nvSpPr>
        <p:spPr>
          <a:xfrm>
            <a:off x="7315200" y="5156549"/>
            <a:ext cx="4343400" cy="1015651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 rtlCol="0">
            <a:spAutoFit/>
          </a:bodyPr>
          <a:lstStyle/>
          <a:p>
            <a:r>
              <a:rPr lang="fr-FR" sz="2000" b="1" i="1" dirty="0"/>
              <a:t>Contexte institutionnel: </a:t>
            </a:r>
          </a:p>
          <a:p>
            <a:r>
              <a:rPr lang="fr-FR" sz="2000" i="1" spc="-90" dirty="0"/>
              <a:t>Importantes collections imprimées de journaux, DDP nécessaire</a:t>
            </a:r>
          </a:p>
        </p:txBody>
      </p:sp>
      <p:sp>
        <p:nvSpPr>
          <p:cNvPr id="79" name="ZoneTexte 78"/>
          <p:cNvSpPr txBox="1"/>
          <p:nvPr/>
        </p:nvSpPr>
        <p:spPr>
          <a:xfrm>
            <a:off x="1219200" y="7118652"/>
            <a:ext cx="160020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Blue </a:t>
            </a:r>
            <a:r>
              <a:rPr lang="fr-FR" sz="2000" b="1" dirty="0" err="1"/>
              <a:t>Journals</a:t>
            </a:r>
            <a:r>
              <a:rPr lang="fr-FR" sz="2000" b="1" dirty="0"/>
              <a:t> SSH</a:t>
            </a:r>
          </a:p>
        </p:txBody>
      </p:sp>
      <p:sp>
        <p:nvSpPr>
          <p:cNvPr id="80" name="ZoneTexte 79"/>
          <p:cNvSpPr txBox="1"/>
          <p:nvPr/>
        </p:nvSpPr>
        <p:spPr>
          <a:xfrm>
            <a:off x="3246120" y="7118652"/>
            <a:ext cx="170688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Pearl Journal collection</a:t>
            </a:r>
          </a:p>
        </p:txBody>
      </p:sp>
      <p:sp>
        <p:nvSpPr>
          <p:cNvPr id="81" name="ZoneTexte 80"/>
          <p:cNvSpPr txBox="1"/>
          <p:nvPr/>
        </p:nvSpPr>
        <p:spPr>
          <a:xfrm>
            <a:off x="5276587" y="7118652"/>
            <a:ext cx="1733813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Blue </a:t>
            </a:r>
            <a:r>
              <a:rPr lang="fr-FR" sz="2000" b="1" dirty="0" err="1"/>
              <a:t>Ref</a:t>
            </a:r>
            <a:r>
              <a:rPr lang="fr-FR" sz="2000" b="1" dirty="0"/>
              <a:t> Works STM</a:t>
            </a:r>
          </a:p>
        </p:txBody>
      </p:sp>
      <p:sp>
        <p:nvSpPr>
          <p:cNvPr id="82" name="ZoneTexte 81"/>
          <p:cNvSpPr txBox="1"/>
          <p:nvPr/>
        </p:nvSpPr>
        <p:spPr>
          <a:xfrm>
            <a:off x="7360920" y="7118652"/>
            <a:ext cx="170688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Red </a:t>
            </a:r>
            <a:r>
              <a:rPr lang="fr-FR" sz="2000" b="1" dirty="0" err="1"/>
              <a:t>Journals</a:t>
            </a:r>
            <a:r>
              <a:rPr lang="fr-FR" sz="2000" b="1" dirty="0"/>
              <a:t> SSH</a:t>
            </a:r>
          </a:p>
        </p:txBody>
      </p:sp>
      <p:sp>
        <p:nvSpPr>
          <p:cNvPr id="83" name="ZoneTexte 82"/>
          <p:cNvSpPr txBox="1"/>
          <p:nvPr/>
        </p:nvSpPr>
        <p:spPr>
          <a:xfrm>
            <a:off x="9829800" y="7140726"/>
            <a:ext cx="181356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 err="1"/>
              <a:t>Purple</a:t>
            </a:r>
            <a:r>
              <a:rPr lang="fr-FR" sz="2000" b="1" dirty="0"/>
              <a:t> Stat ebooks</a:t>
            </a:r>
          </a:p>
        </p:txBody>
      </p:sp>
      <p:sp>
        <p:nvSpPr>
          <p:cNvPr id="62" name="ZoneTexte 61"/>
          <p:cNvSpPr txBox="1"/>
          <p:nvPr/>
        </p:nvSpPr>
        <p:spPr>
          <a:xfrm rot="16200000">
            <a:off x="-332973" y="4447773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Recto</a:t>
            </a:r>
          </a:p>
        </p:txBody>
      </p:sp>
      <p:pic>
        <p:nvPicPr>
          <p:cNvPr id="66" name="Picture 9">
            <a:extLst>
              <a:ext uri="{FF2B5EF4-FFF2-40B4-BE49-F238E27FC236}">
                <a16:creationId xmlns:a16="http://schemas.microsoft.com/office/drawing/2014/main" id="{3E1AC870-742B-47AA-94C6-39ED1D21E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2484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9">
            <a:extLst>
              <a:ext uri="{FF2B5EF4-FFF2-40B4-BE49-F238E27FC236}">
                <a16:creationId xmlns:a16="http://schemas.microsoft.com/office/drawing/2014/main" id="{1F5A8A25-E2FF-4D0A-9E30-89B403DE8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4300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9">
            <a:extLst>
              <a:ext uri="{FF2B5EF4-FFF2-40B4-BE49-F238E27FC236}">
                <a16:creationId xmlns:a16="http://schemas.microsoft.com/office/drawing/2014/main" id="{3B45BE8B-436D-49BD-B16F-0F02E0639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1816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9">
            <a:extLst>
              <a:ext uri="{FF2B5EF4-FFF2-40B4-BE49-F238E27FC236}">
                <a16:creationId xmlns:a16="http://schemas.microsoft.com/office/drawing/2014/main" id="{78844EF5-B2EE-47F2-8024-A27BF5B3F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3632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Picture 9">
            <a:extLst>
              <a:ext uri="{FF2B5EF4-FFF2-40B4-BE49-F238E27FC236}">
                <a16:creationId xmlns:a16="http://schemas.microsoft.com/office/drawing/2014/main" id="{8857D059-3B62-49C1-B3FE-5828B0934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562600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9">
            <a:extLst>
              <a:ext uri="{FF2B5EF4-FFF2-40B4-BE49-F238E27FC236}">
                <a16:creationId xmlns:a16="http://schemas.microsoft.com/office/drawing/2014/main" id="{29AF180C-42E1-46B6-8682-94178CBB2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744205" y="6858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9">
            <a:extLst>
              <a:ext uri="{FF2B5EF4-FFF2-40B4-BE49-F238E27FC236}">
                <a16:creationId xmlns:a16="http://schemas.microsoft.com/office/drawing/2014/main" id="{B0120A5C-A2B1-4F70-B553-B3C02110D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943600" y="688996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ZoneTexte 88">
            <a:extLst>
              <a:ext uri="{FF2B5EF4-FFF2-40B4-BE49-F238E27FC236}">
                <a16:creationId xmlns:a16="http://schemas.microsoft.com/office/drawing/2014/main" id="{A97482D5-BBA4-4141-B4ED-B51E0DA614A6}"/>
              </a:ext>
            </a:extLst>
          </p:cNvPr>
          <p:cNvSpPr txBox="1"/>
          <p:nvPr/>
        </p:nvSpPr>
        <p:spPr>
          <a:xfrm>
            <a:off x="3512310" y="5181600"/>
            <a:ext cx="1897890" cy="87715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fr-FR" sz="1800" i="1" dirty="0"/>
              <a:t>Utilisateurs =</a:t>
            </a:r>
          </a:p>
          <a:p>
            <a:pPr algn="r">
              <a:spcAft>
                <a:spcPts val="1800"/>
              </a:spcAft>
            </a:pPr>
            <a:r>
              <a:rPr lang="fr-FR" sz="1800" i="1" dirty="0"/>
              <a:t>Budget =</a:t>
            </a:r>
          </a:p>
        </p:txBody>
      </p:sp>
      <p:pic>
        <p:nvPicPr>
          <p:cNvPr id="93" name="Picture 9">
            <a:extLst>
              <a:ext uri="{FF2B5EF4-FFF2-40B4-BE49-F238E27FC236}">
                <a16:creationId xmlns:a16="http://schemas.microsoft.com/office/drawing/2014/main" id="{71652F5D-5561-47B2-8864-50B314351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47700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9">
            <a:extLst>
              <a:ext uri="{FF2B5EF4-FFF2-40B4-BE49-F238E27FC236}">
                <a16:creationId xmlns:a16="http://schemas.microsoft.com/office/drawing/2014/main" id="{911551F1-3C6C-499D-8220-C3B146027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6586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9">
            <a:extLst>
              <a:ext uri="{FF2B5EF4-FFF2-40B4-BE49-F238E27FC236}">
                <a16:creationId xmlns:a16="http://schemas.microsoft.com/office/drawing/2014/main" id="{35AA0AC1-E9BF-40D2-9568-5597B45C9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85800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9">
            <a:extLst>
              <a:ext uri="{FF2B5EF4-FFF2-40B4-BE49-F238E27FC236}">
                <a16:creationId xmlns:a16="http://schemas.microsoft.com/office/drawing/2014/main" id="{C6ED1CA6-FF34-405F-9E75-92C0D3D6C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41020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9">
            <a:extLst>
              <a:ext uri="{FF2B5EF4-FFF2-40B4-BE49-F238E27FC236}">
                <a16:creationId xmlns:a16="http://schemas.microsoft.com/office/drawing/2014/main" id="{E7C3E7B7-B3B3-47FE-B47C-D1E5E3565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5918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9">
            <a:extLst>
              <a:ext uri="{FF2B5EF4-FFF2-40B4-BE49-F238E27FC236}">
                <a16:creationId xmlns:a16="http://schemas.microsoft.com/office/drawing/2014/main" id="{C983250A-901C-4A5B-8104-BB2F66959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791200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Picture 9">
            <a:extLst>
              <a:ext uri="{FF2B5EF4-FFF2-40B4-BE49-F238E27FC236}">
                <a16:creationId xmlns:a16="http://schemas.microsoft.com/office/drawing/2014/main" id="{4239AFCC-12D2-49B9-A360-A2083D7E5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5972805" y="5181600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Picture 9">
            <a:extLst>
              <a:ext uri="{FF2B5EF4-FFF2-40B4-BE49-F238E27FC236}">
                <a16:creationId xmlns:a16="http://schemas.microsoft.com/office/drawing/2014/main" id="{98158E74-7143-446D-BED1-8DAF2380D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678" t="2632" r="6433" b="2632"/>
          <a:stretch>
            <a:fillRect/>
          </a:stretch>
        </p:blipFill>
        <p:spPr bwMode="auto">
          <a:xfrm>
            <a:off x="6172200" y="5184796"/>
            <a:ext cx="199395" cy="37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2C82071-0F98-4910-A82C-7B9D31D25F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352800"/>
            <a:ext cx="609600" cy="609600"/>
          </a:xfrm>
          <a:prstGeom prst="rect">
            <a:avLst/>
          </a:prstGeom>
        </p:spPr>
      </p:pic>
      <p:pic>
        <p:nvPicPr>
          <p:cNvPr id="87" name="Image 86">
            <a:extLst>
              <a:ext uri="{FF2B5EF4-FFF2-40B4-BE49-F238E27FC236}">
                <a16:creationId xmlns:a16="http://schemas.microsoft.com/office/drawing/2014/main" id="{4E77A080-F3CD-49CC-BCD4-7436DD6660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352800"/>
            <a:ext cx="609600" cy="609600"/>
          </a:xfrm>
          <a:prstGeom prst="rect">
            <a:avLst/>
          </a:prstGeom>
        </p:spPr>
      </p:pic>
      <p:pic>
        <p:nvPicPr>
          <p:cNvPr id="105" name="Image 104">
            <a:extLst>
              <a:ext uri="{FF2B5EF4-FFF2-40B4-BE49-F238E27FC236}">
                <a16:creationId xmlns:a16="http://schemas.microsoft.com/office/drawing/2014/main" id="{CC05179C-E690-4895-B6D1-70FBAEFFF4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848600"/>
            <a:ext cx="609600" cy="609600"/>
          </a:xfrm>
          <a:prstGeom prst="rect">
            <a:avLst/>
          </a:prstGeom>
        </p:spPr>
      </p:pic>
      <p:pic>
        <p:nvPicPr>
          <p:cNvPr id="106" name="Image 105">
            <a:extLst>
              <a:ext uri="{FF2B5EF4-FFF2-40B4-BE49-F238E27FC236}">
                <a16:creationId xmlns:a16="http://schemas.microsoft.com/office/drawing/2014/main" id="{F7F2D8BB-BCDF-4E11-976D-1EFB7A2C4C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7848600"/>
            <a:ext cx="609600" cy="609600"/>
          </a:xfrm>
          <a:prstGeom prst="rect">
            <a:avLst/>
          </a:prstGeom>
        </p:spPr>
      </p:pic>
      <p:sp>
        <p:nvSpPr>
          <p:cNvPr id="107" name="ZoneTexte 106">
            <a:extLst>
              <a:ext uri="{FF2B5EF4-FFF2-40B4-BE49-F238E27FC236}">
                <a16:creationId xmlns:a16="http://schemas.microsoft.com/office/drawing/2014/main" id="{1E2B9669-6E5B-46AD-AD18-4A5BD6073E83}"/>
              </a:ext>
            </a:extLst>
          </p:cNvPr>
          <p:cNvSpPr txBox="1"/>
          <p:nvPr/>
        </p:nvSpPr>
        <p:spPr>
          <a:xfrm>
            <a:off x="9829800" y="2590800"/>
            <a:ext cx="1813560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ctr"/>
            <a:r>
              <a:rPr lang="fr-FR" sz="2000" b="1" dirty="0"/>
              <a:t>Red </a:t>
            </a:r>
            <a:r>
              <a:rPr lang="fr-FR" sz="2000" b="1" dirty="0" err="1"/>
              <a:t>Journals</a:t>
            </a:r>
            <a:r>
              <a:rPr lang="fr-FR" sz="2000" b="1" dirty="0"/>
              <a:t> Finance</a:t>
            </a:r>
          </a:p>
        </p:txBody>
      </p:sp>
    </p:spTree>
    <p:extLst>
      <p:ext uri="{BB962C8B-B14F-4D97-AF65-F5344CB8AC3E}">
        <p14:creationId xmlns:p14="http://schemas.microsoft.com/office/powerpoint/2010/main" val="1101400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9600" y="320042"/>
            <a:ext cx="11582400" cy="437388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5" name="Rectangle 14"/>
          <p:cNvSpPr/>
          <p:nvPr/>
        </p:nvSpPr>
        <p:spPr>
          <a:xfrm>
            <a:off x="609599" y="4815842"/>
            <a:ext cx="11582400" cy="43738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fr-FR" sz="3500" dirty="0"/>
          </a:p>
        </p:txBody>
      </p:sp>
      <p:sp>
        <p:nvSpPr>
          <p:cNvPr id="11" name="ZoneTexte 10"/>
          <p:cNvSpPr txBox="1"/>
          <p:nvPr/>
        </p:nvSpPr>
        <p:spPr>
          <a:xfrm rot="16200000">
            <a:off x="-332973" y="4447773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Verso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2C254FF-47E2-4B54-A28B-CA95D2BF9A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0" b="54422"/>
          <a:stretch/>
        </p:blipFill>
        <p:spPr>
          <a:xfrm>
            <a:off x="4114800" y="304800"/>
            <a:ext cx="4766876" cy="4376057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16DF1F9-C6A2-48EE-A657-904EE85C7A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16" b="54422"/>
          <a:stretch/>
        </p:blipFill>
        <p:spPr>
          <a:xfrm>
            <a:off x="4121813" y="4724400"/>
            <a:ext cx="4771816" cy="436963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648B406-AD2C-42A4-B285-1A78579328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07" b="54422"/>
          <a:stretch/>
        </p:blipFill>
        <p:spPr>
          <a:xfrm>
            <a:off x="8839200" y="304800"/>
            <a:ext cx="3352800" cy="437605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A3D0754-BAA3-40EC-8C2E-732581155E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07" b="54422"/>
          <a:stretch/>
        </p:blipFill>
        <p:spPr>
          <a:xfrm>
            <a:off x="609600" y="304800"/>
            <a:ext cx="3733800" cy="437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95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400</Words>
  <Application>Microsoft Office PowerPoint</Application>
  <PresentationFormat>A3 (297 x 420 mm)</PresentationFormat>
  <Paragraphs>115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Freestyle Script</vt:lpstr>
      <vt:lpstr>MV Boli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Credits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Diego</dc:creator>
  <cp:lastModifiedBy>Velasco Manon</cp:lastModifiedBy>
  <cp:revision>157</cp:revision>
  <cp:lastPrinted>2019-12-12T17:00:48Z</cp:lastPrinted>
  <dcterms:created xsi:type="dcterms:W3CDTF">2006-08-16T00:00:00Z</dcterms:created>
  <dcterms:modified xsi:type="dcterms:W3CDTF">2022-04-11T16:27:01Z</dcterms:modified>
</cp:coreProperties>
</file>